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33B2CD-6656-46DD-A6F0-1683B7AD0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987E4B8-1EC2-4175-BA67-DB24D29F3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4ABC0FB-D260-4941-BCD0-CA02774D9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ADCF316-F02B-4BDD-90B3-B604BB87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F88FD78-D85A-4850-ADE2-D63B60BF0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407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399C7D-D874-4AEC-A046-B8EAC57C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252C81-AB45-43AA-A2F2-EF56FE24F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074A47-2426-4BBD-9A54-73C4E653A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2FAA28-8944-457A-B35A-5731CF24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623B06-33B0-4E1F-939A-296F6FF9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208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DCB75-4CA2-485A-9F3C-B0FF7D585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6B21059-2057-4537-9948-197BA166A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2188E83-85DD-464B-ACE1-1BDBFB51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A853C9-05C4-47E4-9665-1578B1F51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F1DF66-E746-4885-9B76-4CBCC6EDA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3315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B9ED9F-BCE8-415B-8B12-609F6EFE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13D256-E376-490B-8E5A-09231C00A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CCCF28-9FCC-4A16-A192-C2BB0E7C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49FE8E0-AAD3-4ECA-8E67-7316F1EF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306BA36-8F80-4565-B8A4-3BB5FB86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3FF3B84-649F-4E35-B2BA-F1AD18264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086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A32F73-B9BB-4283-8E0F-E72353C31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46F8F01-D011-4F5C-8F7B-6DAB4379A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D35A65-40BA-419F-BC50-9A164D0F1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3372D87-9CDB-4D49-8216-7B0DCD288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66BE442-B028-4F99-99C6-44B30CA69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38787B6-02C7-4F9D-9030-E864A74C3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12B8AD5-ACDC-4ADA-AF57-44AAB8B00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AC5F94C-51D9-4A8B-89D3-7A8535B5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891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0F79F7-032A-4F56-9B8A-E741B85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766D4BC-881C-49E2-B063-1160252D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6C65C5B-8219-4FE2-910B-9B51C60A6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20831F3-8599-4D2C-B37A-8BD5633C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484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A6A30-879C-433A-81D6-E319DED1D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06B7D07-8B78-4F84-ABBF-4291F3F1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2E127E-42EE-40D0-BE0E-E33A2210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696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33B8AE-BFCB-41B5-879F-A94F8669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AE59B9-684B-48C8-8510-B7B09D029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76E01A5-7FBB-4963-95A5-718554865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1169EA-334E-4D08-8607-58A0BCDF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282A307-6793-4607-930E-5E73B4444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8216883-661E-4C8B-AC01-99F7C9187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7237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782951-B3D5-436C-8391-D5958910F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568EE610-11FE-46D9-9629-6F1092CCD6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5931B4-942A-42BA-87B3-5555D3264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90AEC64-4413-4511-852D-926F4316F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7D9D546-9612-476C-8436-85B33DA5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891CBFC-9008-4025-A213-D581404D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432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584D21-DE90-413B-AE9B-09FE261D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9ADD854-4A32-4887-AD27-1AAB659C7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739DF53-2183-4806-B25F-32B71A860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79E77F-909E-4B00-8AF5-447652409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678D2B8-BA2F-4C7F-A502-BAADC9273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350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5184D52-2C0F-4099-9A7C-5F0B38662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694F076-C67A-4649-A5CC-4A83AEAFD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F51435E-6513-4458-A2CF-6EE0C1640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18C0BD2-5A61-46A8-82A9-7E0C59DC9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EDB4769-8CFC-47B6-B7A6-BD134F581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9682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userDrawn="1">
  <p:cSld name="1_Tytuł i zawartość">
    <p:bg>
      <p:bgPr>
        <a:solidFill>
          <a:schemeClr val="bg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573109" y="1646574"/>
            <a:ext cx="11036121" cy="1315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000" b="1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l-PL"/>
              <a:t>Kliknij, aby edytować styl</a:t>
            </a:r>
            <a:endParaRPr dirty="0"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573109" y="3148885"/>
            <a:ext cx="5204839" cy="315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600">
                <a:solidFill>
                  <a:schemeClr val="bg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Google Shape;23;p7">
            <a:extLst>
              <a:ext uri="{FF2B5EF4-FFF2-40B4-BE49-F238E27FC236}">
                <a16:creationId xmlns:a16="http://schemas.microsoft.com/office/drawing/2014/main" id="{430A6E92-CB19-8A31-D43F-C5DBB5304DC1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404391" y="3148885"/>
            <a:ext cx="5204839" cy="315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600">
                <a:solidFill>
                  <a:schemeClr val="bg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EF2FD5C-F3E1-F098-4973-5D0C1C47FB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7005" y="5878376"/>
            <a:ext cx="12441677" cy="97962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8B1095A-D4F4-79DA-5D9A-6021CD815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7354" y="573065"/>
            <a:ext cx="1537660" cy="61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AA357F6-238D-4F65-9833-68310D34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D1EEC1-AAC5-4BFD-9E9A-AD8E44DD6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6E981E-BCCC-42DB-A091-3F6BC6A59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A6C86-5328-4FD6-8C64-609FD175885C}" type="datetimeFigureOut">
              <a:rPr lang="pl-PL" smtClean="0"/>
              <a:t>19.10.2023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6BE3D9-44FD-4EF7-A3DE-9FF2D0F3E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0113A8-24AE-4158-89C1-22FE26A1E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6CE54-8D18-4C5C-8D7C-CF92E5A9A6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540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A152EF7E-77EA-4201-B237-7C915CA72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967" y="2905829"/>
            <a:ext cx="2926934" cy="194446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2BF84DA-2C1C-4F01-BBD2-A4CF553AE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930" y="161888"/>
            <a:ext cx="2605008" cy="262713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D5C72F0-69E1-4CD1-8204-BF9F6C92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903" y="139291"/>
            <a:ext cx="7124078" cy="807869"/>
          </a:xfrm>
        </p:spPr>
        <p:txBody>
          <a:bodyPr>
            <a:normAutofit/>
          </a:bodyPr>
          <a:lstStyle/>
          <a:p>
            <a:r>
              <a:rPr lang="pl-PL" sz="3600" dirty="0">
                <a:solidFill>
                  <a:schemeClr val="bg1"/>
                </a:solidFill>
                <a:highlight>
                  <a:srgbClr val="0066CC"/>
                </a:highlight>
              </a:rPr>
              <a:t>OBSZAR FUNKCJONALNY SŁAWNA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E339CB3-500E-4A8D-9E95-33087E33B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37036"/>
            <a:ext cx="9318929" cy="4375961"/>
          </a:xfrm>
        </p:spPr>
        <p:txBody>
          <a:bodyPr>
            <a:normAutofit fontScale="62500" lnSpcReduction="20000"/>
          </a:bodyPr>
          <a:lstStyle/>
          <a:p>
            <a:r>
              <a:rPr lang="pl-PL" sz="2200" dirty="0">
                <a:solidFill>
                  <a:schemeClr val="tx1"/>
                </a:solidFill>
              </a:rPr>
              <a:t>Uchwała Zarządu Województwa Zachodniopomorskiego nr 1453/23 z dnia 12 września 2023 r. w sprawie wyznaczenia zasięgu terytorialnego miejskich obszarów funkcjonalnych, w których będą realizowane Zintegrowane Inwestycje Terytorialne w perspektywie finansowej 2021-2027.</a:t>
            </a:r>
          </a:p>
          <a:p>
            <a:pPr lvl="0"/>
            <a:r>
              <a:rPr lang="pl-PL" sz="2600" b="1" dirty="0">
                <a:solidFill>
                  <a:schemeClr val="tx1"/>
                </a:solidFill>
              </a:rPr>
              <a:t>Miasto Sławno jest centralnym ośrodkiem OF</a:t>
            </a:r>
            <a:r>
              <a:rPr lang="pl-PL" sz="2600" dirty="0">
                <a:solidFill>
                  <a:schemeClr val="tx1"/>
                </a:solidFill>
              </a:rPr>
              <a:t>, posiadającym dominującą rolę w zakresie świadczonych usług publicznych i rynkowych na terenie Partnerstwa. Miasto jest ośrodkiem wielofunkcyjnym - spełnia funkcje użyteczności publicznej, w tym edukacyjnej i medycznej, a także związane z zatrudnieniem. Powiązania funkcjonalne miasta z pozostałymi gminami obszaru partnerstwa są wyraźne i dość silne.</a:t>
            </a:r>
          </a:p>
          <a:p>
            <a:pPr lvl="0"/>
            <a:r>
              <a:rPr lang="pl-PL" sz="2600" b="1" dirty="0">
                <a:solidFill>
                  <a:schemeClr val="tx1"/>
                </a:solidFill>
              </a:rPr>
              <a:t>Miasto Darłowo pełni rolę ważną wspierającą wobec miasta rdzeniowego, </a:t>
            </a:r>
            <a:r>
              <a:rPr lang="pl-PL" sz="2600" dirty="0">
                <a:solidFill>
                  <a:schemeClr val="tx1"/>
                </a:solidFill>
              </a:rPr>
              <a:t>także spełnia funkcję ośrodka użyteczności publicznej, w tym edukacyjnej i medycznej, charakteryzuje się nieznacznie mniejszą niż miasto Sławno ofertą usług publicznych i rynkowych, często o charakterze komplementarnym do miasta-rdzenia.</a:t>
            </a:r>
          </a:p>
          <a:p>
            <a:pPr lvl="0"/>
            <a:r>
              <a:rPr lang="pl-PL" sz="2600" b="1" dirty="0">
                <a:solidFill>
                  <a:schemeClr val="tx1"/>
                </a:solidFill>
              </a:rPr>
              <a:t>Oba miasta OF na bazie komplementarności funkcji tworzą bipolarny układ oddziałujący na rozwój całego powiatu.</a:t>
            </a:r>
          </a:p>
          <a:p>
            <a:pPr lvl="0"/>
            <a:r>
              <a:rPr lang="pl-PL" sz="2600" b="1" dirty="0">
                <a:solidFill>
                  <a:schemeClr val="tx1"/>
                </a:solidFill>
              </a:rPr>
              <a:t>Gminy wiejskie zapewniają znacznie węższy wachlarz usług publicznych i rynkowych.</a:t>
            </a:r>
          </a:p>
          <a:p>
            <a:r>
              <a:rPr lang="pl-PL" sz="2600" b="1" dirty="0">
                <a:solidFill>
                  <a:schemeClr val="tx1"/>
                </a:solidFill>
              </a:rPr>
              <a:t>Z uwagi na zakres i stopień realizowanych usług publicznych i rynkowych przez mieszkańców OF Sławna, siłę powiązań funkcjonalnych między gminami tworzącymi partnerstwo oceniono jako wystarczająco dużą do funkcjonowania OF.</a:t>
            </a:r>
          </a:p>
          <a:p>
            <a:r>
              <a:rPr lang="pl-PL" sz="2600" b="1" dirty="0">
                <a:solidFill>
                  <a:schemeClr val="tx1"/>
                </a:solidFill>
              </a:rPr>
              <a:t>Wzajemny przepływ usług między gminami jest silniejszy niż z zewnętrznym otoczeniem OF Sławna.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id="{9C5F21E8-4C66-4AF3-8120-E283A879C9E2}"/>
              </a:ext>
            </a:extLst>
          </p:cNvPr>
          <p:cNvSpPr txBox="1">
            <a:spLocks/>
          </p:cNvSpPr>
          <p:nvPr/>
        </p:nvSpPr>
        <p:spPr>
          <a:xfrm>
            <a:off x="0" y="5312470"/>
            <a:ext cx="11600953" cy="946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pl-PL" sz="2600" dirty="0">
                <a:solidFill>
                  <a:schemeClr val="tx1"/>
                </a:solidFill>
              </a:rPr>
              <a:t>Występujące </a:t>
            </a:r>
            <a:r>
              <a:rPr lang="pl-PL" sz="2600" b="1" dirty="0">
                <a:solidFill>
                  <a:schemeClr val="tx1"/>
                </a:solidFill>
              </a:rPr>
              <a:t>powiązania gospodarcze, społeczne i środowiskowe między JST obszaru partnerstwa, szczególnie między sferą przymorską a interiorem mają charakter komplementarny i mogą się wzajemnie wzmacniać. Ich skoordynowany i zoptymalizowany rozwój mógłby być jednym z elementów paradygmatu strategicznego zarządzania rozwojem gmin obszaru partnerstwa</a:t>
            </a:r>
            <a:r>
              <a:rPr lang="pl-PL" sz="2600" dirty="0">
                <a:solidFill>
                  <a:schemeClr val="tx1"/>
                </a:solidFill>
              </a:rPr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277030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254</Words>
  <Application>Microsoft Office PowerPoint</Application>
  <PresentationFormat>Panoramiczny</PresentationFormat>
  <Paragraphs>9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OBSZAR FUNKCJONALNY SŁAWNA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OBSZAR FUNKCJONALNY SŁAWNA</dc:title>
  <dc:creator>Izabela Borucinska</dc:creator>
  <cp:lastModifiedBy>Izabela Borucinska</cp:lastModifiedBy>
  <cp:revision>1</cp:revision>
  <dcterms:created xsi:type="dcterms:W3CDTF">2023-10-19T15:37:56Z</dcterms:created>
  <dcterms:modified xsi:type="dcterms:W3CDTF">2023-10-19T15:40:13Z</dcterms:modified>
</cp:coreProperties>
</file>