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omments/comment1.xml" ContentType="application/vnd.openxmlformats-officedocument.presentationml.comment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 bookmarkIdSeed="2">
  <p:sldMasterIdLst>
    <p:sldMasterId id="2147483648" r:id="rId4"/>
  </p:sldMasterIdLst>
  <p:notesMasterIdLst>
    <p:notesMasterId r:id="rId36"/>
  </p:notesMasterIdLst>
  <p:sldIdLst>
    <p:sldId id="290" r:id="rId5"/>
    <p:sldId id="260" r:id="rId6"/>
    <p:sldId id="268" r:id="rId7"/>
    <p:sldId id="288" r:id="rId8"/>
    <p:sldId id="289" r:id="rId9"/>
    <p:sldId id="277" r:id="rId10"/>
    <p:sldId id="269" r:id="rId11"/>
    <p:sldId id="263" r:id="rId12"/>
    <p:sldId id="264" r:id="rId13"/>
    <p:sldId id="265" r:id="rId14"/>
    <p:sldId id="266" r:id="rId15"/>
    <p:sldId id="271" r:id="rId16"/>
    <p:sldId id="273" r:id="rId17"/>
    <p:sldId id="274" r:id="rId18"/>
    <p:sldId id="285" r:id="rId19"/>
    <p:sldId id="286" r:id="rId20"/>
    <p:sldId id="287" r:id="rId21"/>
    <p:sldId id="276" r:id="rId22"/>
    <p:sldId id="278" r:id="rId23"/>
    <p:sldId id="279" r:id="rId24"/>
    <p:sldId id="280" r:id="rId25"/>
    <p:sldId id="275" r:id="rId26"/>
    <p:sldId id="283" r:id="rId27"/>
    <p:sldId id="281" r:id="rId28"/>
    <p:sldId id="300" r:id="rId29"/>
    <p:sldId id="291" r:id="rId30"/>
    <p:sldId id="301" r:id="rId31"/>
    <p:sldId id="282" r:id="rId32"/>
    <p:sldId id="284" r:id="rId33"/>
    <p:sldId id="299" r:id="rId34"/>
    <p:sldId id="261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hrmw1ZnDE1EdiGrAXpkwRhorR6J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cja Łagodzińska" initials="AŁ" lastIdx="1" clrIdx="0">
    <p:extLst>
      <p:ext uri="{19B8F6BF-5375-455C-9EA6-DF929625EA0E}">
        <p15:presenceInfo xmlns:p15="http://schemas.microsoft.com/office/powerpoint/2012/main" userId="S::ekipa@lezeipracuje.onmicrosoft.com::6a8acf4c-52f4-4593-81de-457888fbd975" providerId="AD"/>
      </p:ext>
    </p:extLst>
  </p:cmAuthor>
  <p:cmAuthor id="2" name="Izabela Borucinska" initials="IB" lastIdx="1" clrIdx="1">
    <p:extLst>
      <p:ext uri="{19B8F6BF-5375-455C-9EA6-DF929625EA0E}">
        <p15:presenceInfo xmlns:p15="http://schemas.microsoft.com/office/powerpoint/2012/main" userId="S-1-5-21-1922942093-1082167323-2771050516-10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066CC"/>
    <a:srgbClr val="FF9900"/>
    <a:srgbClr val="0099CC"/>
    <a:srgbClr val="CCCCFF"/>
    <a:srgbClr val="33CCCC"/>
    <a:srgbClr val="CC99FF"/>
    <a:srgbClr val="CCFFCC"/>
    <a:srgbClr val="FFFFCC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6702" autoAdjust="0"/>
  </p:normalViewPr>
  <p:slideViewPr>
    <p:cSldViewPr snapToGrid="0">
      <p:cViewPr varScale="1">
        <p:scale>
          <a:sx n="119" d="100"/>
          <a:sy n="119" d="100"/>
        </p:scale>
        <p:origin x="1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40" Type="http://customschemas.google.com/relationships/presentationmetadata" Target="meta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3-10-15T16:02:51.150" idx="1">
    <p:pos x="7557" y="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43D3B7-B6D6-42D9-853B-BB7C86B4CBDA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5A43D9-A076-4D3A-AEA0-9BEBB3392AE3}">
      <dgm:prSet phldrT="[Tekst]" custT="1"/>
      <dgm:spPr/>
      <dgm:t>
        <a:bodyPr/>
        <a:lstStyle/>
        <a:p>
          <a:pPr algn="ctr"/>
          <a:r>
            <a:rPr lang="pl-PL" sz="2000" b="1" dirty="0"/>
            <a:t>Pobudzanie działalności gospodarczej </a:t>
          </a:r>
        </a:p>
      </dgm:t>
    </dgm:pt>
    <dgm:pt modelId="{8BCE5CBB-A33D-4F8E-B152-1834FB8C6203}" type="parTrans" cxnId="{00B66A5E-8549-48F8-A9F0-6CA44F22DF80}">
      <dgm:prSet/>
      <dgm:spPr/>
      <dgm:t>
        <a:bodyPr/>
        <a:lstStyle/>
        <a:p>
          <a:endParaRPr lang="pl-PL"/>
        </a:p>
      </dgm:t>
    </dgm:pt>
    <dgm:pt modelId="{B80F7D24-1E5C-4D1E-954A-41224FE847BC}" type="sibTrans" cxnId="{00B66A5E-8549-48F8-A9F0-6CA44F22DF80}">
      <dgm:prSet/>
      <dgm:spPr/>
      <dgm:t>
        <a:bodyPr/>
        <a:lstStyle/>
        <a:p>
          <a:endParaRPr lang="pl-PL"/>
        </a:p>
      </dgm:t>
    </dgm:pt>
    <dgm:pt modelId="{B9ED55B5-F2FC-4D6F-8BEA-AFC153B64BB1}">
      <dgm:prSet phldrT="[Tekst]" custT="1"/>
      <dgm:spPr/>
      <dgm:t>
        <a:bodyPr/>
        <a:lstStyle/>
        <a:p>
          <a:pPr algn="ctr"/>
          <a:r>
            <a:rPr lang="pl-PL" sz="2000" b="1" dirty="0"/>
            <a:t>Gospodarka morska i energetyka odnawialna wybrzeża</a:t>
          </a:r>
        </a:p>
      </dgm:t>
    </dgm:pt>
    <dgm:pt modelId="{D0EA7F3E-0B18-4094-8432-34D1A1511E25}" type="parTrans" cxnId="{9B87A586-1541-44A2-B8CD-4B8377B509DD}">
      <dgm:prSet/>
      <dgm:spPr/>
      <dgm:t>
        <a:bodyPr/>
        <a:lstStyle/>
        <a:p>
          <a:endParaRPr lang="pl-PL"/>
        </a:p>
      </dgm:t>
    </dgm:pt>
    <dgm:pt modelId="{D505688D-8D7A-478E-A4E2-7303184ED4F2}" type="sibTrans" cxnId="{9B87A586-1541-44A2-B8CD-4B8377B509DD}">
      <dgm:prSet/>
      <dgm:spPr/>
      <dgm:t>
        <a:bodyPr/>
        <a:lstStyle/>
        <a:p>
          <a:endParaRPr lang="pl-PL"/>
        </a:p>
      </dgm:t>
    </dgm:pt>
    <dgm:pt modelId="{3A63AE18-E2E3-4248-9952-36A8BA5A322D}">
      <dgm:prSet phldrT="[Tekst]" custT="1"/>
      <dgm:spPr/>
      <dgm:t>
        <a:bodyPr/>
        <a:lstStyle/>
        <a:p>
          <a:pPr algn="ctr"/>
          <a:r>
            <a:rPr lang="pl-PL" sz="2000" b="1" dirty="0"/>
            <a:t>Wzmocnienie potencjału turystycznego w sposób zrównoważony na bazie zdywersyfikowanych, endogenicznych zasobów i atrakcyjności oferty całorocznej</a:t>
          </a:r>
        </a:p>
      </dgm:t>
    </dgm:pt>
    <dgm:pt modelId="{916FC1B5-1724-4B2C-81B2-A97915A37DE5}" type="parTrans" cxnId="{777E5BF6-317C-4E65-B9CA-A45113B90C3C}">
      <dgm:prSet/>
      <dgm:spPr/>
      <dgm:t>
        <a:bodyPr/>
        <a:lstStyle/>
        <a:p>
          <a:endParaRPr lang="pl-PL"/>
        </a:p>
      </dgm:t>
    </dgm:pt>
    <dgm:pt modelId="{DE5034B4-5920-4346-819D-B135BBBB8BB4}" type="sibTrans" cxnId="{777E5BF6-317C-4E65-B9CA-A45113B90C3C}">
      <dgm:prSet/>
      <dgm:spPr/>
      <dgm:t>
        <a:bodyPr/>
        <a:lstStyle/>
        <a:p>
          <a:endParaRPr lang="pl-PL"/>
        </a:p>
      </dgm:t>
    </dgm:pt>
    <dgm:pt modelId="{6B88A87B-46C0-4382-B671-EA030135EC9B}" type="pres">
      <dgm:prSet presAssocID="{0943D3B7-B6D6-42D9-853B-BB7C86B4CBDA}" presName="arrowDiagram" presStyleCnt="0">
        <dgm:presLayoutVars>
          <dgm:chMax val="5"/>
          <dgm:dir/>
          <dgm:resizeHandles val="exact"/>
        </dgm:presLayoutVars>
      </dgm:prSet>
      <dgm:spPr/>
    </dgm:pt>
    <dgm:pt modelId="{A21291D0-92E8-47E6-BFED-CCAB06CC91E4}" type="pres">
      <dgm:prSet presAssocID="{0943D3B7-B6D6-42D9-853B-BB7C86B4CBDA}" presName="arrow" presStyleLbl="bgShp" presStyleIdx="0" presStyleCnt="1" custLinFactNeighborX="-234" custLinFactNeighborY="-1017"/>
      <dgm:spPr/>
    </dgm:pt>
    <dgm:pt modelId="{7B41647C-8ACC-46D7-986F-C28268BD0F5E}" type="pres">
      <dgm:prSet presAssocID="{0943D3B7-B6D6-42D9-853B-BB7C86B4CBDA}" presName="arrowDiagram3" presStyleCnt="0"/>
      <dgm:spPr/>
    </dgm:pt>
    <dgm:pt modelId="{452FB1CF-C1BA-403D-8FAE-1EDF2F6272F5}" type="pres">
      <dgm:prSet presAssocID="{E25A43D9-A076-4D3A-AEA0-9BEBB3392AE3}" presName="bullet3a" presStyleLbl="node1" presStyleIdx="0" presStyleCnt="3" custLinFactX="-100000" custLinFactY="100000" custLinFactNeighborX="-129481" custLinFactNeighborY="150522"/>
      <dgm:spPr/>
    </dgm:pt>
    <dgm:pt modelId="{8D67E92E-FFFB-4F75-8EA8-CB5665D1BC54}" type="pres">
      <dgm:prSet presAssocID="{E25A43D9-A076-4D3A-AEA0-9BEBB3392AE3}" presName="textBox3a" presStyleLbl="revTx" presStyleIdx="0" presStyleCnt="3" custScaleX="208973" custScaleY="21916" custLinFactX="100000" custLinFactY="-83799" custLinFactNeighborX="148881" custLinFactNeighborY="-100000">
        <dgm:presLayoutVars>
          <dgm:bulletEnabled val="1"/>
        </dgm:presLayoutVars>
      </dgm:prSet>
      <dgm:spPr/>
    </dgm:pt>
    <dgm:pt modelId="{98B2B8D1-DF85-4C22-8484-7DFCAADA009E}" type="pres">
      <dgm:prSet presAssocID="{B9ED55B5-F2FC-4D6F-8BEA-AFC153B64BB1}" presName="bullet3b" presStyleLbl="node1" presStyleIdx="1" presStyleCnt="3" custLinFactNeighborX="-84740" custLinFactNeighborY="41521"/>
      <dgm:spPr>
        <a:solidFill>
          <a:srgbClr val="33CCCC"/>
        </a:solidFill>
      </dgm:spPr>
    </dgm:pt>
    <dgm:pt modelId="{6D41385F-F8A6-4532-B068-14CF271C47B6}" type="pres">
      <dgm:prSet presAssocID="{B9ED55B5-F2FC-4D6F-8BEA-AFC153B64BB1}" presName="textBox3b" presStyleLbl="revTx" presStyleIdx="1" presStyleCnt="3" custScaleX="317137" custScaleY="8888" custLinFactNeighborX="87318" custLinFactNeighborY="-38972">
        <dgm:presLayoutVars>
          <dgm:bulletEnabled val="1"/>
        </dgm:presLayoutVars>
      </dgm:prSet>
      <dgm:spPr/>
    </dgm:pt>
    <dgm:pt modelId="{12C3D5CE-3B56-465E-AFD5-27C9C7A62648}" type="pres">
      <dgm:prSet presAssocID="{3A63AE18-E2E3-4248-9952-36A8BA5A322D}" presName="bullet3c" presStyleLbl="node1" presStyleIdx="2" presStyleCnt="3" custScaleX="78781" custScaleY="72580" custLinFactX="125125" custLinFactY="-44274" custLinFactNeighborX="200000" custLinFactNeighborY="-100000"/>
      <dgm:spPr>
        <a:solidFill>
          <a:srgbClr val="FFC000"/>
        </a:solidFill>
      </dgm:spPr>
    </dgm:pt>
    <dgm:pt modelId="{0637FFA3-75D7-4451-8141-49FC35945AF2}" type="pres">
      <dgm:prSet presAssocID="{3A63AE18-E2E3-4248-9952-36A8BA5A322D}" presName="textBox3c" presStyleLbl="revTx" presStyleIdx="2" presStyleCnt="3" custScaleX="400630" custScaleY="18201" custLinFactNeighborX="-29456" custLinFactNeighborY="-2176">
        <dgm:presLayoutVars>
          <dgm:bulletEnabled val="1"/>
        </dgm:presLayoutVars>
      </dgm:prSet>
      <dgm:spPr/>
    </dgm:pt>
  </dgm:ptLst>
  <dgm:cxnLst>
    <dgm:cxn modelId="{D6496805-5407-4C3C-81F0-27852C4F31FD}" type="presOf" srcId="{3A63AE18-E2E3-4248-9952-36A8BA5A322D}" destId="{0637FFA3-75D7-4451-8141-49FC35945AF2}" srcOrd="0" destOrd="0" presId="urn:microsoft.com/office/officeart/2005/8/layout/arrow2"/>
    <dgm:cxn modelId="{00B66A5E-8549-48F8-A9F0-6CA44F22DF80}" srcId="{0943D3B7-B6D6-42D9-853B-BB7C86B4CBDA}" destId="{E25A43D9-A076-4D3A-AEA0-9BEBB3392AE3}" srcOrd="0" destOrd="0" parTransId="{8BCE5CBB-A33D-4F8E-B152-1834FB8C6203}" sibTransId="{B80F7D24-1E5C-4D1E-954A-41224FE847BC}"/>
    <dgm:cxn modelId="{3E475269-5DDB-4E43-A71D-DE63EC21FECE}" type="presOf" srcId="{B9ED55B5-F2FC-4D6F-8BEA-AFC153B64BB1}" destId="{6D41385F-F8A6-4532-B068-14CF271C47B6}" srcOrd="0" destOrd="0" presId="urn:microsoft.com/office/officeart/2005/8/layout/arrow2"/>
    <dgm:cxn modelId="{E0108982-5310-4F6E-A02B-FB1277CDFEF0}" type="presOf" srcId="{E25A43D9-A076-4D3A-AEA0-9BEBB3392AE3}" destId="{8D67E92E-FFFB-4F75-8EA8-CB5665D1BC54}" srcOrd="0" destOrd="0" presId="urn:microsoft.com/office/officeart/2005/8/layout/arrow2"/>
    <dgm:cxn modelId="{9B87A586-1541-44A2-B8CD-4B8377B509DD}" srcId="{0943D3B7-B6D6-42D9-853B-BB7C86B4CBDA}" destId="{B9ED55B5-F2FC-4D6F-8BEA-AFC153B64BB1}" srcOrd="1" destOrd="0" parTransId="{D0EA7F3E-0B18-4094-8432-34D1A1511E25}" sibTransId="{D505688D-8D7A-478E-A4E2-7303184ED4F2}"/>
    <dgm:cxn modelId="{777E5BF6-317C-4E65-B9CA-A45113B90C3C}" srcId="{0943D3B7-B6D6-42D9-853B-BB7C86B4CBDA}" destId="{3A63AE18-E2E3-4248-9952-36A8BA5A322D}" srcOrd="2" destOrd="0" parTransId="{916FC1B5-1724-4B2C-81B2-A97915A37DE5}" sibTransId="{DE5034B4-5920-4346-819D-B135BBBB8BB4}"/>
    <dgm:cxn modelId="{E3CE4CF9-22A3-4BA2-96A1-499DD65B29BC}" type="presOf" srcId="{0943D3B7-B6D6-42D9-853B-BB7C86B4CBDA}" destId="{6B88A87B-46C0-4382-B671-EA030135EC9B}" srcOrd="0" destOrd="0" presId="urn:microsoft.com/office/officeart/2005/8/layout/arrow2"/>
    <dgm:cxn modelId="{69D43DBB-C2A4-44C4-8344-BFB1FA089804}" type="presParOf" srcId="{6B88A87B-46C0-4382-B671-EA030135EC9B}" destId="{A21291D0-92E8-47E6-BFED-CCAB06CC91E4}" srcOrd="0" destOrd="0" presId="urn:microsoft.com/office/officeart/2005/8/layout/arrow2"/>
    <dgm:cxn modelId="{C29F49F3-2B7A-4B16-BC2A-8995FFA95F50}" type="presParOf" srcId="{6B88A87B-46C0-4382-B671-EA030135EC9B}" destId="{7B41647C-8ACC-46D7-986F-C28268BD0F5E}" srcOrd="1" destOrd="0" presId="urn:microsoft.com/office/officeart/2005/8/layout/arrow2"/>
    <dgm:cxn modelId="{81571473-9D1E-47ED-981C-D80B0EBD1BF8}" type="presParOf" srcId="{7B41647C-8ACC-46D7-986F-C28268BD0F5E}" destId="{452FB1CF-C1BA-403D-8FAE-1EDF2F6272F5}" srcOrd="0" destOrd="0" presId="urn:microsoft.com/office/officeart/2005/8/layout/arrow2"/>
    <dgm:cxn modelId="{AA93DBEE-A516-4CD9-9334-D98E4626F741}" type="presParOf" srcId="{7B41647C-8ACC-46D7-986F-C28268BD0F5E}" destId="{8D67E92E-FFFB-4F75-8EA8-CB5665D1BC54}" srcOrd="1" destOrd="0" presId="urn:microsoft.com/office/officeart/2005/8/layout/arrow2"/>
    <dgm:cxn modelId="{861E62DD-4570-42F3-9211-241B9B9A3809}" type="presParOf" srcId="{7B41647C-8ACC-46D7-986F-C28268BD0F5E}" destId="{98B2B8D1-DF85-4C22-8484-7DFCAADA009E}" srcOrd="2" destOrd="0" presId="urn:microsoft.com/office/officeart/2005/8/layout/arrow2"/>
    <dgm:cxn modelId="{4E583D96-CE20-4ADC-8343-B0F7BFA5FF40}" type="presParOf" srcId="{7B41647C-8ACC-46D7-986F-C28268BD0F5E}" destId="{6D41385F-F8A6-4532-B068-14CF271C47B6}" srcOrd="3" destOrd="0" presId="urn:microsoft.com/office/officeart/2005/8/layout/arrow2"/>
    <dgm:cxn modelId="{EB3BD2DD-B5D0-4725-946C-AFF92AD2480E}" type="presParOf" srcId="{7B41647C-8ACC-46D7-986F-C28268BD0F5E}" destId="{12C3D5CE-3B56-465E-AFD5-27C9C7A62648}" srcOrd="4" destOrd="0" presId="urn:microsoft.com/office/officeart/2005/8/layout/arrow2"/>
    <dgm:cxn modelId="{AF62BAC0-8DCC-4059-9831-597CEB10E1CF}" type="presParOf" srcId="{7B41647C-8ACC-46D7-986F-C28268BD0F5E}" destId="{0637FFA3-75D7-4451-8141-49FC35945AF2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BEE93A-C27C-4BBC-9C82-650E1F66D21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B47D3A0C-03F2-42B4-A986-EDA509B47EF9}">
      <dgm:prSet phldrT="[Tekst]" custT="1"/>
      <dgm:spPr/>
      <dgm:t>
        <a:bodyPr/>
        <a:lstStyle/>
        <a:p>
          <a:r>
            <a:rPr lang="pl-PL" sz="2200" dirty="0"/>
            <a:t>Pobudzenie działalności gospodarczej</a:t>
          </a:r>
        </a:p>
      </dgm:t>
    </dgm:pt>
    <dgm:pt modelId="{9B2554C4-50B9-4270-AB4D-BE712E9805EE}" type="parTrans" cxnId="{CEEF4C24-80A2-4DE2-A380-5DB28C28A661}">
      <dgm:prSet/>
      <dgm:spPr/>
      <dgm:t>
        <a:bodyPr/>
        <a:lstStyle/>
        <a:p>
          <a:endParaRPr lang="pl-PL"/>
        </a:p>
      </dgm:t>
    </dgm:pt>
    <dgm:pt modelId="{66108014-AB78-4A82-9A1D-3A86A833B8E4}" type="sibTrans" cxnId="{CEEF4C24-80A2-4DE2-A380-5DB28C28A661}">
      <dgm:prSet/>
      <dgm:spPr/>
      <dgm:t>
        <a:bodyPr/>
        <a:lstStyle/>
        <a:p>
          <a:endParaRPr lang="pl-PL"/>
        </a:p>
      </dgm:t>
    </dgm:pt>
    <dgm:pt modelId="{97E0EC94-96EC-4673-A828-84ADAA641722}">
      <dgm:prSet phldrT="[Teks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współpraca JST z przedsiębiorcami (m.in. z lokalnymi MŚP, stymulowanie współpracy między MŚP);</a:t>
          </a:r>
        </a:p>
      </dgm:t>
    </dgm:pt>
    <dgm:pt modelId="{97309BC1-E0FA-4FEB-A869-71FEA705DAF9}" type="parTrans" cxnId="{4D6C8903-B171-4CC4-A71A-C6CEB06284A2}">
      <dgm:prSet/>
      <dgm:spPr/>
      <dgm:t>
        <a:bodyPr/>
        <a:lstStyle/>
        <a:p>
          <a:endParaRPr lang="pl-PL"/>
        </a:p>
      </dgm:t>
    </dgm:pt>
    <dgm:pt modelId="{7DCE4CEA-2F63-41BD-ADB4-7FE5BBE07840}" type="sibTrans" cxnId="{4D6C8903-B171-4CC4-A71A-C6CEB06284A2}">
      <dgm:prSet/>
      <dgm:spPr/>
      <dgm:t>
        <a:bodyPr/>
        <a:lstStyle/>
        <a:p>
          <a:endParaRPr lang="pl-PL"/>
        </a:p>
      </dgm:t>
    </dgm:pt>
    <dgm:pt modelId="{6625D7C2-765A-4073-993D-86C353AA017B}">
      <dgm:prSet phldrT="[Tekst]" custT="1"/>
      <dgm:spPr/>
      <dgm:t>
        <a:bodyPr/>
        <a:lstStyle/>
        <a:p>
          <a:r>
            <a:rPr lang="pl-PL" sz="2200" dirty="0"/>
            <a:t>Gospodarka morska i energetyka odnawialna wybrzeża</a:t>
          </a:r>
        </a:p>
      </dgm:t>
    </dgm:pt>
    <dgm:pt modelId="{301C38E9-EA96-4F7F-9896-968785E7B556}" type="parTrans" cxnId="{C03CFBE1-DE92-4883-B44D-DBF9AED50A92}">
      <dgm:prSet/>
      <dgm:spPr/>
      <dgm:t>
        <a:bodyPr/>
        <a:lstStyle/>
        <a:p>
          <a:endParaRPr lang="pl-PL"/>
        </a:p>
      </dgm:t>
    </dgm:pt>
    <dgm:pt modelId="{7A733BA3-62F8-43D8-86C8-A21574CBFA67}" type="sibTrans" cxnId="{C03CFBE1-DE92-4883-B44D-DBF9AED50A92}">
      <dgm:prSet/>
      <dgm:spPr/>
      <dgm:t>
        <a:bodyPr/>
        <a:lstStyle/>
        <a:p>
          <a:endParaRPr lang="pl-PL"/>
        </a:p>
      </dgm:t>
    </dgm:pt>
    <dgm:pt modelId="{3C995831-DB54-4BFA-B5DB-DB97E7B5085F}">
      <dgm:prSet phldrT="[Teks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inwestowanie/sprzyjanie inwestycjom w usługi portowe, budowę i serwis instalacji do produkcji energii elektrycznej i cieplnej z OZE, żeglugę morską, turystykę morską;</a:t>
          </a:r>
        </a:p>
      </dgm:t>
    </dgm:pt>
    <dgm:pt modelId="{19B4E684-51DE-43D7-89F3-E20C06705621}" type="parTrans" cxnId="{A7337635-9C1C-4F7C-873F-8076D02B997B}">
      <dgm:prSet/>
      <dgm:spPr/>
      <dgm:t>
        <a:bodyPr/>
        <a:lstStyle/>
        <a:p>
          <a:endParaRPr lang="pl-PL"/>
        </a:p>
      </dgm:t>
    </dgm:pt>
    <dgm:pt modelId="{48E4BD58-E744-4DE4-A412-477D1E027FE1}" type="sibTrans" cxnId="{A7337635-9C1C-4F7C-873F-8076D02B997B}">
      <dgm:prSet/>
      <dgm:spPr/>
      <dgm:t>
        <a:bodyPr/>
        <a:lstStyle/>
        <a:p>
          <a:endParaRPr lang="pl-PL"/>
        </a:p>
      </dgm:t>
    </dgm:pt>
    <dgm:pt modelId="{29A38F46-48BD-48C0-9008-97E4FB7D6D70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warunki do tworzenia nowych przedsiębiorstw na wczesnym etapie ich powstawania (m.in. inkubatory przedsiębiorczości i przemysłowe);</a:t>
          </a:r>
        </a:p>
      </dgm:t>
    </dgm:pt>
    <dgm:pt modelId="{DB024FB5-B8A1-4577-B828-C2192C615F2B}" type="parTrans" cxnId="{A5D5EB94-39E6-462E-A36F-3A3F3BF6ECEF}">
      <dgm:prSet/>
      <dgm:spPr/>
      <dgm:t>
        <a:bodyPr/>
        <a:lstStyle/>
        <a:p>
          <a:endParaRPr lang="pl-PL"/>
        </a:p>
      </dgm:t>
    </dgm:pt>
    <dgm:pt modelId="{B0207330-379E-4AF6-9C6F-D74594C0CD41}" type="sibTrans" cxnId="{A5D5EB94-39E6-462E-A36F-3A3F3BF6ECEF}">
      <dgm:prSet/>
      <dgm:spPr/>
      <dgm:t>
        <a:bodyPr/>
        <a:lstStyle/>
        <a:p>
          <a:endParaRPr lang="pl-PL"/>
        </a:p>
      </dgm:t>
    </dgm:pt>
    <dgm:pt modelId="{5C8D156E-E6BF-4A78-8A02-A3FEFB12DF12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wspieranie przetwórstwa rolnego i drzewnego (m.in. kreowanie produktów regionalnych, tworzenie lokalnych inkubatorów przetwórstwa rolnego);</a:t>
          </a:r>
        </a:p>
      </dgm:t>
    </dgm:pt>
    <dgm:pt modelId="{2C0871F7-6CAB-4E41-A161-E5B81EDFBB17}" type="parTrans" cxnId="{A9DB6ECF-EE45-405A-8C42-EAEB4C9430B3}">
      <dgm:prSet/>
      <dgm:spPr/>
      <dgm:t>
        <a:bodyPr/>
        <a:lstStyle/>
        <a:p>
          <a:endParaRPr lang="pl-PL"/>
        </a:p>
      </dgm:t>
    </dgm:pt>
    <dgm:pt modelId="{787BE989-BFF1-4F41-9321-423218FD9501}" type="sibTrans" cxnId="{A9DB6ECF-EE45-405A-8C42-EAEB4C9430B3}">
      <dgm:prSet/>
      <dgm:spPr/>
      <dgm:t>
        <a:bodyPr/>
        <a:lstStyle/>
        <a:p>
          <a:endParaRPr lang="pl-PL"/>
        </a:p>
      </dgm:t>
    </dgm:pt>
    <dgm:pt modelId="{B38F9154-AD03-4B4F-A3CE-403F16383CD1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wykorzystanie narzędzi ekonomii społecznej;</a:t>
          </a:r>
        </a:p>
      </dgm:t>
    </dgm:pt>
    <dgm:pt modelId="{302AB32A-5DA6-4114-9090-E485D89FFA48}" type="parTrans" cxnId="{6453FD06-B9A4-49A6-8F01-2D531C6D4C47}">
      <dgm:prSet/>
      <dgm:spPr/>
      <dgm:t>
        <a:bodyPr/>
        <a:lstStyle/>
        <a:p>
          <a:endParaRPr lang="pl-PL"/>
        </a:p>
      </dgm:t>
    </dgm:pt>
    <dgm:pt modelId="{645BBBAE-A32B-4799-9D6C-078F469D94BC}" type="sibTrans" cxnId="{6453FD06-B9A4-49A6-8F01-2D531C6D4C47}">
      <dgm:prSet/>
      <dgm:spPr/>
      <dgm:t>
        <a:bodyPr/>
        <a:lstStyle/>
        <a:p>
          <a:endParaRPr lang="pl-PL"/>
        </a:p>
      </dgm:t>
    </dgm:pt>
    <dgm:pt modelId="{C288957B-6B63-46DF-A668-F6BAEE16778F}">
      <dgm:prSet custT="1"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pl-PL" sz="1600" dirty="0"/>
            <a:t>wspieranie e-gospodarki i telepracy</a:t>
          </a:r>
        </a:p>
      </dgm:t>
    </dgm:pt>
    <dgm:pt modelId="{5D9749B4-3EB2-4B11-A8BF-FD112F31A607}" type="parTrans" cxnId="{1D480310-5B06-41C2-ACC4-C928691006ED}">
      <dgm:prSet/>
      <dgm:spPr/>
      <dgm:t>
        <a:bodyPr/>
        <a:lstStyle/>
        <a:p>
          <a:endParaRPr lang="pl-PL"/>
        </a:p>
      </dgm:t>
    </dgm:pt>
    <dgm:pt modelId="{F5A6FFB8-0F65-4802-A887-E893924115BF}" type="sibTrans" cxnId="{1D480310-5B06-41C2-ACC4-C928691006ED}">
      <dgm:prSet/>
      <dgm:spPr/>
      <dgm:t>
        <a:bodyPr/>
        <a:lstStyle/>
        <a:p>
          <a:endParaRPr lang="pl-PL"/>
        </a:p>
      </dgm:t>
    </dgm:pt>
    <dgm:pt modelId="{5C4FBEDA-B814-4796-9234-12890F856B62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analiza możliwości i lobbing na rzecz udziału portu w Darłowie jako bazy do obsługi energetyki wiatrowej na morzu;</a:t>
          </a:r>
        </a:p>
      </dgm:t>
    </dgm:pt>
    <dgm:pt modelId="{C4CC09C2-515E-4357-8D23-73430CA55637}" type="parTrans" cxnId="{5C61811D-12EE-4093-9112-B4E8A6FE5FC1}">
      <dgm:prSet/>
      <dgm:spPr/>
      <dgm:t>
        <a:bodyPr/>
        <a:lstStyle/>
        <a:p>
          <a:endParaRPr lang="pl-PL"/>
        </a:p>
      </dgm:t>
    </dgm:pt>
    <dgm:pt modelId="{D2EBAA2A-50C1-4768-967A-EAB6825EFFC2}" type="sibTrans" cxnId="{5C61811D-12EE-4093-9112-B4E8A6FE5FC1}">
      <dgm:prSet/>
      <dgm:spPr/>
      <dgm:t>
        <a:bodyPr/>
        <a:lstStyle/>
        <a:p>
          <a:endParaRPr lang="pl-PL"/>
        </a:p>
      </dgm:t>
    </dgm:pt>
    <dgm:pt modelId="{719409D1-D826-40FC-81D7-0C8877EE044F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budowanie grup producenckich i wspieranie rozwoju lokalnych klastrów energetycznych opartych o dostępne potencjały energetyki odnawialnej (w tym biomasy z terenów niewykorzystywanych w rolnictwie);</a:t>
          </a:r>
        </a:p>
      </dgm:t>
    </dgm:pt>
    <dgm:pt modelId="{13FD1D31-00FC-41C8-8EB2-514F9C1941CB}" type="parTrans" cxnId="{B29F6453-E514-4CC4-B1B4-CC9C81505FA3}">
      <dgm:prSet/>
      <dgm:spPr/>
      <dgm:t>
        <a:bodyPr/>
        <a:lstStyle/>
        <a:p>
          <a:endParaRPr lang="pl-PL"/>
        </a:p>
      </dgm:t>
    </dgm:pt>
    <dgm:pt modelId="{5CAF0D13-C9E4-4D26-8595-E8E0072E063D}" type="sibTrans" cxnId="{B29F6453-E514-4CC4-B1B4-CC9C81505FA3}">
      <dgm:prSet/>
      <dgm:spPr/>
      <dgm:t>
        <a:bodyPr/>
        <a:lstStyle/>
        <a:p>
          <a:endParaRPr lang="pl-PL"/>
        </a:p>
      </dgm:t>
    </dgm:pt>
    <dgm:pt modelId="{B0A458CB-747A-438C-9C07-38BC70D2ABD1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silna i projakościowa edukacja branżowa</a:t>
          </a:r>
        </a:p>
      </dgm:t>
    </dgm:pt>
    <dgm:pt modelId="{9697A563-75DF-43C3-A17E-B25945B203B6}" type="parTrans" cxnId="{FE54178C-4C23-4E7C-8BD3-A43C125E9B31}">
      <dgm:prSet/>
      <dgm:spPr/>
      <dgm:t>
        <a:bodyPr/>
        <a:lstStyle/>
        <a:p>
          <a:endParaRPr lang="pl-PL"/>
        </a:p>
      </dgm:t>
    </dgm:pt>
    <dgm:pt modelId="{36B24D5C-3DFC-40E0-80EE-6812D5140CC7}" type="sibTrans" cxnId="{FE54178C-4C23-4E7C-8BD3-A43C125E9B31}">
      <dgm:prSet/>
      <dgm:spPr/>
      <dgm:t>
        <a:bodyPr/>
        <a:lstStyle/>
        <a:p>
          <a:endParaRPr lang="pl-PL"/>
        </a:p>
      </dgm:t>
    </dgm:pt>
    <dgm:pt modelId="{5CDCABB8-A6D0-4106-8DD4-13E7C2CFEC7E}" type="pres">
      <dgm:prSet presAssocID="{4BBEE93A-C27C-4BBC-9C82-650E1F66D21E}" presName="Name0" presStyleCnt="0">
        <dgm:presLayoutVars>
          <dgm:dir/>
          <dgm:animLvl val="lvl"/>
          <dgm:resizeHandles val="exact"/>
        </dgm:presLayoutVars>
      </dgm:prSet>
      <dgm:spPr/>
    </dgm:pt>
    <dgm:pt modelId="{CF759E2C-0EF3-45CD-AD37-33EEB7A0E383}" type="pres">
      <dgm:prSet presAssocID="{B47D3A0C-03F2-42B4-A986-EDA509B47EF9}" presName="linNode" presStyleCnt="0"/>
      <dgm:spPr/>
    </dgm:pt>
    <dgm:pt modelId="{B0FAB76D-D83F-4F15-9C4D-55C7C53C4F30}" type="pres">
      <dgm:prSet presAssocID="{B47D3A0C-03F2-42B4-A986-EDA509B47EF9}" presName="parentText" presStyleLbl="node1" presStyleIdx="0" presStyleCnt="2" custScaleX="52858">
        <dgm:presLayoutVars>
          <dgm:chMax val="1"/>
          <dgm:bulletEnabled val="1"/>
        </dgm:presLayoutVars>
      </dgm:prSet>
      <dgm:spPr/>
    </dgm:pt>
    <dgm:pt modelId="{2A6CED15-ADBE-48E9-B360-0B5046FAE8BE}" type="pres">
      <dgm:prSet presAssocID="{B47D3A0C-03F2-42B4-A986-EDA509B47EF9}" presName="descendantText" presStyleLbl="alignAccFollowNode1" presStyleIdx="0" presStyleCnt="2" custScaleX="145034" custScaleY="168255">
        <dgm:presLayoutVars>
          <dgm:bulletEnabled val="1"/>
        </dgm:presLayoutVars>
      </dgm:prSet>
      <dgm:spPr/>
    </dgm:pt>
    <dgm:pt modelId="{9AE1057A-A335-45C1-A0A3-FFEC541BB1D8}" type="pres">
      <dgm:prSet presAssocID="{66108014-AB78-4A82-9A1D-3A86A833B8E4}" presName="sp" presStyleCnt="0"/>
      <dgm:spPr/>
    </dgm:pt>
    <dgm:pt modelId="{E53CFC37-CAA3-41FB-90CD-22A8A8AAD5AA}" type="pres">
      <dgm:prSet presAssocID="{6625D7C2-765A-4073-993D-86C353AA017B}" presName="linNode" presStyleCnt="0"/>
      <dgm:spPr/>
    </dgm:pt>
    <dgm:pt modelId="{61F95652-42BB-4F75-AEE2-AE2AD7B6E431}" type="pres">
      <dgm:prSet presAssocID="{6625D7C2-765A-4073-993D-86C353AA017B}" presName="parentText" presStyleLbl="node1" presStyleIdx="1" presStyleCnt="2" custScaleX="48073" custScaleY="121395" custLinFactNeighborX="-318">
        <dgm:presLayoutVars>
          <dgm:chMax val="1"/>
          <dgm:bulletEnabled val="1"/>
        </dgm:presLayoutVars>
      </dgm:prSet>
      <dgm:spPr/>
    </dgm:pt>
    <dgm:pt modelId="{4DDDB027-524D-4A19-9D7E-858463E954D6}" type="pres">
      <dgm:prSet presAssocID="{6625D7C2-765A-4073-993D-86C353AA017B}" presName="descendantText" presStyleLbl="alignAccFollowNode1" presStyleIdx="1" presStyleCnt="2" custScaleX="138402" custScaleY="167923" custLinFactNeighborX="-372" custLinFactNeighborY="1242">
        <dgm:presLayoutVars>
          <dgm:bulletEnabled val="1"/>
        </dgm:presLayoutVars>
      </dgm:prSet>
      <dgm:spPr/>
    </dgm:pt>
  </dgm:ptLst>
  <dgm:cxnLst>
    <dgm:cxn modelId="{4D6C8903-B171-4CC4-A71A-C6CEB06284A2}" srcId="{B47D3A0C-03F2-42B4-A986-EDA509B47EF9}" destId="{97E0EC94-96EC-4673-A828-84ADAA641722}" srcOrd="0" destOrd="0" parTransId="{97309BC1-E0FA-4FEB-A869-71FEA705DAF9}" sibTransId="{7DCE4CEA-2F63-41BD-ADB4-7FE5BBE07840}"/>
    <dgm:cxn modelId="{6453FD06-B9A4-49A6-8F01-2D531C6D4C47}" srcId="{B47D3A0C-03F2-42B4-A986-EDA509B47EF9}" destId="{B38F9154-AD03-4B4F-A3CE-403F16383CD1}" srcOrd="3" destOrd="0" parTransId="{302AB32A-5DA6-4114-9090-E485D89FFA48}" sibTransId="{645BBBAE-A32B-4799-9D6C-078F469D94BC}"/>
    <dgm:cxn modelId="{1D480310-5B06-41C2-ACC4-C928691006ED}" srcId="{B47D3A0C-03F2-42B4-A986-EDA509B47EF9}" destId="{C288957B-6B63-46DF-A668-F6BAEE16778F}" srcOrd="4" destOrd="0" parTransId="{5D9749B4-3EB2-4B11-A8BF-FD112F31A607}" sibTransId="{F5A6FFB8-0F65-4802-A887-E893924115BF}"/>
    <dgm:cxn modelId="{BED36412-81AE-4028-9B24-00A294C41434}" type="presOf" srcId="{C288957B-6B63-46DF-A668-F6BAEE16778F}" destId="{2A6CED15-ADBE-48E9-B360-0B5046FAE8BE}" srcOrd="0" destOrd="4" presId="urn:microsoft.com/office/officeart/2005/8/layout/vList5"/>
    <dgm:cxn modelId="{DC09BD13-C6F0-432A-B77E-0F06BAB3906A}" type="presOf" srcId="{5C4FBEDA-B814-4796-9234-12890F856B62}" destId="{4DDDB027-524D-4A19-9D7E-858463E954D6}" srcOrd="0" destOrd="1" presId="urn:microsoft.com/office/officeart/2005/8/layout/vList5"/>
    <dgm:cxn modelId="{AC23AD1B-4A81-4AB5-9E82-B5399E77FF58}" type="presOf" srcId="{4BBEE93A-C27C-4BBC-9C82-650E1F66D21E}" destId="{5CDCABB8-A6D0-4106-8DD4-13E7C2CFEC7E}" srcOrd="0" destOrd="0" presId="urn:microsoft.com/office/officeart/2005/8/layout/vList5"/>
    <dgm:cxn modelId="{5C61811D-12EE-4093-9112-B4E8A6FE5FC1}" srcId="{6625D7C2-765A-4073-993D-86C353AA017B}" destId="{5C4FBEDA-B814-4796-9234-12890F856B62}" srcOrd="1" destOrd="0" parTransId="{C4CC09C2-515E-4357-8D23-73430CA55637}" sibTransId="{D2EBAA2A-50C1-4768-967A-EAB6825EFFC2}"/>
    <dgm:cxn modelId="{CEEF4C24-80A2-4DE2-A380-5DB28C28A661}" srcId="{4BBEE93A-C27C-4BBC-9C82-650E1F66D21E}" destId="{B47D3A0C-03F2-42B4-A986-EDA509B47EF9}" srcOrd="0" destOrd="0" parTransId="{9B2554C4-50B9-4270-AB4D-BE712E9805EE}" sibTransId="{66108014-AB78-4A82-9A1D-3A86A833B8E4}"/>
    <dgm:cxn modelId="{A7337635-9C1C-4F7C-873F-8076D02B997B}" srcId="{6625D7C2-765A-4073-993D-86C353AA017B}" destId="{3C995831-DB54-4BFA-B5DB-DB97E7B5085F}" srcOrd="0" destOrd="0" parTransId="{19B4E684-51DE-43D7-89F3-E20C06705621}" sibTransId="{48E4BD58-E744-4DE4-A412-477D1E027FE1}"/>
    <dgm:cxn modelId="{C9FE2C4B-F535-40F1-ADBE-871774B7179D}" type="presOf" srcId="{5C8D156E-E6BF-4A78-8A02-A3FEFB12DF12}" destId="{2A6CED15-ADBE-48E9-B360-0B5046FAE8BE}" srcOrd="0" destOrd="2" presId="urn:microsoft.com/office/officeart/2005/8/layout/vList5"/>
    <dgm:cxn modelId="{FA072750-85A1-403C-81A8-765A06B814C9}" type="presOf" srcId="{3C995831-DB54-4BFA-B5DB-DB97E7B5085F}" destId="{4DDDB027-524D-4A19-9D7E-858463E954D6}" srcOrd="0" destOrd="0" presId="urn:microsoft.com/office/officeart/2005/8/layout/vList5"/>
    <dgm:cxn modelId="{3D612D52-A06F-4729-9DCD-AE55B20F8C48}" type="presOf" srcId="{B47D3A0C-03F2-42B4-A986-EDA509B47EF9}" destId="{B0FAB76D-D83F-4F15-9C4D-55C7C53C4F30}" srcOrd="0" destOrd="0" presId="urn:microsoft.com/office/officeart/2005/8/layout/vList5"/>
    <dgm:cxn modelId="{B29F6453-E514-4CC4-B1B4-CC9C81505FA3}" srcId="{6625D7C2-765A-4073-993D-86C353AA017B}" destId="{719409D1-D826-40FC-81D7-0C8877EE044F}" srcOrd="2" destOrd="0" parTransId="{13FD1D31-00FC-41C8-8EB2-514F9C1941CB}" sibTransId="{5CAF0D13-C9E4-4D26-8595-E8E0072E063D}"/>
    <dgm:cxn modelId="{FE54178C-4C23-4E7C-8BD3-A43C125E9B31}" srcId="{6625D7C2-765A-4073-993D-86C353AA017B}" destId="{B0A458CB-747A-438C-9C07-38BC70D2ABD1}" srcOrd="3" destOrd="0" parTransId="{9697A563-75DF-43C3-A17E-B25945B203B6}" sibTransId="{36B24D5C-3DFC-40E0-80EE-6812D5140CC7}"/>
    <dgm:cxn modelId="{DD5E2C93-B60B-4607-B561-89EA9E1DA8DC}" type="presOf" srcId="{719409D1-D826-40FC-81D7-0C8877EE044F}" destId="{4DDDB027-524D-4A19-9D7E-858463E954D6}" srcOrd="0" destOrd="2" presId="urn:microsoft.com/office/officeart/2005/8/layout/vList5"/>
    <dgm:cxn modelId="{A5D5EB94-39E6-462E-A36F-3A3F3BF6ECEF}" srcId="{B47D3A0C-03F2-42B4-A986-EDA509B47EF9}" destId="{29A38F46-48BD-48C0-9008-97E4FB7D6D70}" srcOrd="1" destOrd="0" parTransId="{DB024FB5-B8A1-4577-B828-C2192C615F2B}" sibTransId="{B0207330-379E-4AF6-9C6F-D74594C0CD41}"/>
    <dgm:cxn modelId="{8673A9BB-8E93-4AA0-828C-6037D5D2F033}" type="presOf" srcId="{B38F9154-AD03-4B4F-A3CE-403F16383CD1}" destId="{2A6CED15-ADBE-48E9-B360-0B5046FAE8BE}" srcOrd="0" destOrd="3" presId="urn:microsoft.com/office/officeart/2005/8/layout/vList5"/>
    <dgm:cxn modelId="{A9DB6ECF-EE45-405A-8C42-EAEB4C9430B3}" srcId="{B47D3A0C-03F2-42B4-A986-EDA509B47EF9}" destId="{5C8D156E-E6BF-4A78-8A02-A3FEFB12DF12}" srcOrd="2" destOrd="0" parTransId="{2C0871F7-6CAB-4E41-A161-E5B81EDFBB17}" sibTransId="{787BE989-BFF1-4F41-9321-423218FD9501}"/>
    <dgm:cxn modelId="{1F722DDE-E30D-4A3B-89D3-FCD06C9C2FB5}" type="presOf" srcId="{B0A458CB-747A-438C-9C07-38BC70D2ABD1}" destId="{4DDDB027-524D-4A19-9D7E-858463E954D6}" srcOrd="0" destOrd="3" presId="urn:microsoft.com/office/officeart/2005/8/layout/vList5"/>
    <dgm:cxn modelId="{C03CFBE1-DE92-4883-B44D-DBF9AED50A92}" srcId="{4BBEE93A-C27C-4BBC-9C82-650E1F66D21E}" destId="{6625D7C2-765A-4073-993D-86C353AA017B}" srcOrd="1" destOrd="0" parTransId="{301C38E9-EA96-4F7F-9896-968785E7B556}" sibTransId="{7A733BA3-62F8-43D8-86C8-A21574CBFA67}"/>
    <dgm:cxn modelId="{5FE770E4-88EE-4A0A-BD91-33984E614BAB}" type="presOf" srcId="{97E0EC94-96EC-4673-A828-84ADAA641722}" destId="{2A6CED15-ADBE-48E9-B360-0B5046FAE8BE}" srcOrd="0" destOrd="0" presId="urn:microsoft.com/office/officeart/2005/8/layout/vList5"/>
    <dgm:cxn modelId="{84E271F5-946A-420F-97B2-83ABB1239CA3}" type="presOf" srcId="{29A38F46-48BD-48C0-9008-97E4FB7D6D70}" destId="{2A6CED15-ADBE-48E9-B360-0B5046FAE8BE}" srcOrd="0" destOrd="1" presId="urn:microsoft.com/office/officeart/2005/8/layout/vList5"/>
    <dgm:cxn modelId="{ADB5B2F5-8C27-4E32-B119-EBFCF314A82F}" type="presOf" srcId="{6625D7C2-765A-4073-993D-86C353AA017B}" destId="{61F95652-42BB-4F75-AEE2-AE2AD7B6E431}" srcOrd="0" destOrd="0" presId="urn:microsoft.com/office/officeart/2005/8/layout/vList5"/>
    <dgm:cxn modelId="{39FC00E3-0495-4141-9A6B-EEFDA5E95A4C}" type="presParOf" srcId="{5CDCABB8-A6D0-4106-8DD4-13E7C2CFEC7E}" destId="{CF759E2C-0EF3-45CD-AD37-33EEB7A0E383}" srcOrd="0" destOrd="0" presId="urn:microsoft.com/office/officeart/2005/8/layout/vList5"/>
    <dgm:cxn modelId="{8DFE99A5-703F-4B7A-8271-A2E3C2D99E96}" type="presParOf" srcId="{CF759E2C-0EF3-45CD-AD37-33EEB7A0E383}" destId="{B0FAB76D-D83F-4F15-9C4D-55C7C53C4F30}" srcOrd="0" destOrd="0" presId="urn:microsoft.com/office/officeart/2005/8/layout/vList5"/>
    <dgm:cxn modelId="{60282295-07B1-4D4A-93C9-DA286B2A8FAA}" type="presParOf" srcId="{CF759E2C-0EF3-45CD-AD37-33EEB7A0E383}" destId="{2A6CED15-ADBE-48E9-B360-0B5046FAE8BE}" srcOrd="1" destOrd="0" presId="urn:microsoft.com/office/officeart/2005/8/layout/vList5"/>
    <dgm:cxn modelId="{42939D03-EF70-4FD1-A52E-BFF27941BA0C}" type="presParOf" srcId="{5CDCABB8-A6D0-4106-8DD4-13E7C2CFEC7E}" destId="{9AE1057A-A335-45C1-A0A3-FFEC541BB1D8}" srcOrd="1" destOrd="0" presId="urn:microsoft.com/office/officeart/2005/8/layout/vList5"/>
    <dgm:cxn modelId="{0FE99D04-A5C1-467F-AB5F-2C65E8547004}" type="presParOf" srcId="{5CDCABB8-A6D0-4106-8DD4-13E7C2CFEC7E}" destId="{E53CFC37-CAA3-41FB-90CD-22A8A8AAD5AA}" srcOrd="2" destOrd="0" presId="urn:microsoft.com/office/officeart/2005/8/layout/vList5"/>
    <dgm:cxn modelId="{6F92927A-160A-4563-82B9-A27D3408D38C}" type="presParOf" srcId="{E53CFC37-CAA3-41FB-90CD-22A8A8AAD5AA}" destId="{61F95652-42BB-4F75-AEE2-AE2AD7B6E431}" srcOrd="0" destOrd="0" presId="urn:microsoft.com/office/officeart/2005/8/layout/vList5"/>
    <dgm:cxn modelId="{759E39BB-D730-45C6-AB7A-5F50F3176370}" type="presParOf" srcId="{E53CFC37-CAA3-41FB-90CD-22A8A8AAD5AA}" destId="{4DDDB027-524D-4A19-9D7E-858463E954D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BEE93A-C27C-4BBC-9C82-650E1F66D21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B47D3A0C-03F2-42B4-A986-EDA509B47EF9}">
      <dgm:prSet phldrT="[Tekst]" custT="1"/>
      <dgm:spPr/>
      <dgm:t>
        <a:bodyPr/>
        <a:lstStyle/>
        <a:p>
          <a:r>
            <a:rPr lang="pl-PL" sz="2000" dirty="0"/>
            <a:t>Wzmocnienie potencjału turystycznego w sposób zrównoważony na bazie zdywersyfikowanych, endogenicznych zasobów i atrakcyjności oferty całorocznej</a:t>
          </a:r>
        </a:p>
      </dgm:t>
    </dgm:pt>
    <dgm:pt modelId="{9B2554C4-50B9-4270-AB4D-BE712E9805EE}" type="parTrans" cxnId="{CEEF4C24-80A2-4DE2-A380-5DB28C28A661}">
      <dgm:prSet/>
      <dgm:spPr/>
      <dgm:t>
        <a:bodyPr/>
        <a:lstStyle/>
        <a:p>
          <a:endParaRPr lang="pl-PL"/>
        </a:p>
      </dgm:t>
    </dgm:pt>
    <dgm:pt modelId="{66108014-AB78-4A82-9A1D-3A86A833B8E4}" type="sibTrans" cxnId="{CEEF4C24-80A2-4DE2-A380-5DB28C28A661}">
      <dgm:prSet/>
      <dgm:spPr/>
      <dgm:t>
        <a:bodyPr/>
        <a:lstStyle/>
        <a:p>
          <a:endParaRPr lang="pl-PL"/>
        </a:p>
      </dgm:t>
    </dgm:pt>
    <dgm:pt modelId="{97E0EC94-96EC-4673-A828-84ADAA641722}">
      <dgm:prSet phldrT="[Teks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projakościowy rozwój obiektów turystycznych, infrastruktury oraz usług turystycznych w kierunku turystyki zrównoważonej w pasie nadmorskim i poza nim (m.in. agroturystyki i innych form rekreacji na obszarach wiejskich);</a:t>
          </a:r>
        </a:p>
      </dgm:t>
    </dgm:pt>
    <dgm:pt modelId="{97309BC1-E0FA-4FEB-A869-71FEA705DAF9}" type="parTrans" cxnId="{4D6C8903-B171-4CC4-A71A-C6CEB06284A2}">
      <dgm:prSet/>
      <dgm:spPr/>
      <dgm:t>
        <a:bodyPr/>
        <a:lstStyle/>
        <a:p>
          <a:endParaRPr lang="pl-PL"/>
        </a:p>
      </dgm:t>
    </dgm:pt>
    <dgm:pt modelId="{7DCE4CEA-2F63-41BD-ADB4-7FE5BBE07840}" type="sibTrans" cxnId="{4D6C8903-B171-4CC4-A71A-C6CEB06284A2}">
      <dgm:prSet/>
      <dgm:spPr/>
      <dgm:t>
        <a:bodyPr/>
        <a:lstStyle/>
        <a:p>
          <a:endParaRPr lang="pl-PL"/>
        </a:p>
      </dgm:t>
    </dgm:pt>
    <dgm:pt modelId="{F6C6FD6E-299A-4B91-8208-A60E7FDCAA9E}">
      <dgm:prSet custT="1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pl-PL" sz="1600" dirty="0"/>
            <a:t>rozwój turystyki aktywnej (m.in. sieci tras rowerowych komplementarnych do systemu Sieci tras rowerowych Pomorza Zachodniego, współpraca przy rozbudowie sieci tras rowerowych o trasę „Wału Pomorskiego”; sieci szlaków pieszych);</a:t>
          </a:r>
        </a:p>
      </dgm:t>
    </dgm:pt>
    <dgm:pt modelId="{7F0E954A-8173-4B16-BA21-EC5C9AD25001}" type="parTrans" cxnId="{862861CB-90DC-4084-9829-DFB4D2B18B62}">
      <dgm:prSet/>
      <dgm:spPr/>
      <dgm:t>
        <a:bodyPr/>
        <a:lstStyle/>
        <a:p>
          <a:endParaRPr lang="pl-PL"/>
        </a:p>
      </dgm:t>
    </dgm:pt>
    <dgm:pt modelId="{774F134B-901F-49B7-ADF3-B77E3839C324}" type="sibTrans" cxnId="{862861CB-90DC-4084-9829-DFB4D2B18B62}">
      <dgm:prSet/>
      <dgm:spPr/>
      <dgm:t>
        <a:bodyPr/>
        <a:lstStyle/>
        <a:p>
          <a:endParaRPr lang="pl-PL"/>
        </a:p>
      </dgm:t>
    </dgm:pt>
    <dgm:pt modelId="{D57DF1C7-F4D1-4E0B-8270-5309605CF3E9}">
      <dgm:prSet custT="1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pl-PL" sz="1600" dirty="0"/>
            <a:t>wykorzystanie potencjału jezior (Bukowo, </a:t>
          </a:r>
          <a:r>
            <a:rPr lang="pl-PL" sz="1600" dirty="0" err="1"/>
            <a:t>Kopań</a:t>
          </a:r>
          <a:r>
            <a:rPr lang="pl-PL" sz="1600" dirty="0"/>
            <a:t>,  Łętowskie, Wicko) i rzek (w szczególności Wieprzy i Grabowej), do rozwoju turystyki wodnej (m.in. kajakowej, żeglarstwa, windsurfingu, itp.);</a:t>
          </a:r>
        </a:p>
      </dgm:t>
    </dgm:pt>
    <dgm:pt modelId="{930F095C-828E-42C2-8426-0BEC2AAAB5EB}" type="parTrans" cxnId="{975D747E-E59E-4ADE-B464-CBEC049C9672}">
      <dgm:prSet/>
      <dgm:spPr/>
      <dgm:t>
        <a:bodyPr/>
        <a:lstStyle/>
        <a:p>
          <a:endParaRPr lang="pl-PL"/>
        </a:p>
      </dgm:t>
    </dgm:pt>
    <dgm:pt modelId="{28950E2F-7687-4B9B-B69B-0EEE87B0F09E}" type="sibTrans" cxnId="{975D747E-E59E-4ADE-B464-CBEC049C9672}">
      <dgm:prSet/>
      <dgm:spPr/>
      <dgm:t>
        <a:bodyPr/>
        <a:lstStyle/>
        <a:p>
          <a:endParaRPr lang="pl-PL"/>
        </a:p>
      </dgm:t>
    </dgm:pt>
    <dgm:pt modelId="{CD2D27F6-E2E3-4243-A09F-96B763A8C546}">
      <dgm:prSet custT="1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pl-PL" sz="1600" dirty="0"/>
            <a:t>rozwój turystyki zdrowotnej, </a:t>
          </a:r>
          <a:r>
            <a:rPr lang="pl-PL" sz="1600" dirty="0" err="1"/>
            <a:t>wellness&amp;spa</a:t>
          </a:r>
          <a:r>
            <a:rPr lang="pl-PL" sz="1600" dirty="0"/>
            <a:t> na bazie potencjału m.in. uzdrowiska;</a:t>
          </a:r>
        </a:p>
      </dgm:t>
    </dgm:pt>
    <dgm:pt modelId="{39FD1135-E052-49F6-866B-CB33B60137F3}" type="parTrans" cxnId="{5C58110C-740A-4CEE-8AF1-4B5B586F41F7}">
      <dgm:prSet/>
      <dgm:spPr/>
      <dgm:t>
        <a:bodyPr/>
        <a:lstStyle/>
        <a:p>
          <a:endParaRPr lang="pl-PL"/>
        </a:p>
      </dgm:t>
    </dgm:pt>
    <dgm:pt modelId="{728EE4DB-547C-42A4-AF70-ED5BD9F0719F}" type="sibTrans" cxnId="{5C58110C-740A-4CEE-8AF1-4B5B586F41F7}">
      <dgm:prSet/>
      <dgm:spPr/>
      <dgm:t>
        <a:bodyPr/>
        <a:lstStyle/>
        <a:p>
          <a:endParaRPr lang="pl-PL"/>
        </a:p>
      </dgm:t>
    </dgm:pt>
    <dgm:pt modelId="{4CEED375-DAD4-4632-8B4D-016D376947F9}">
      <dgm:prSet custT="1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pl-PL" sz="1600" dirty="0"/>
            <a:t>wzmacnianie potencjału dziedzictwa materialnego i niematerialnego oraz walorów przyrodniczych sprzyjających rozwojowi turystyki poznawczej; </a:t>
          </a:r>
        </a:p>
      </dgm:t>
    </dgm:pt>
    <dgm:pt modelId="{E2FB3F43-F7E6-4105-B01A-F1223BDCE573}" type="parTrans" cxnId="{288B7DFD-0675-40FA-8AE8-59B3AA65A487}">
      <dgm:prSet/>
      <dgm:spPr/>
      <dgm:t>
        <a:bodyPr/>
        <a:lstStyle/>
        <a:p>
          <a:endParaRPr lang="pl-PL"/>
        </a:p>
      </dgm:t>
    </dgm:pt>
    <dgm:pt modelId="{6D838481-9CDF-4E65-AF93-3BB66E5B748A}" type="sibTrans" cxnId="{288B7DFD-0675-40FA-8AE8-59B3AA65A487}">
      <dgm:prSet/>
      <dgm:spPr/>
      <dgm:t>
        <a:bodyPr/>
        <a:lstStyle/>
        <a:p>
          <a:endParaRPr lang="pl-PL"/>
        </a:p>
      </dgm:t>
    </dgm:pt>
    <dgm:pt modelId="{0AAF12FC-4128-4D60-B6C3-2E88D85FFE95}">
      <dgm:prSet custT="1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pl-PL" sz="1600"/>
            <a:t>integrowanie potencjałów turystycznych poza pasem nadmorskim systemami transportowymi (sieciowanie produktów turystycznych) - np. w formie busa nadmorskiego operującego w systemie hop-on/hop-off;</a:t>
          </a:r>
        </a:p>
      </dgm:t>
    </dgm:pt>
    <dgm:pt modelId="{EA3DF4CA-D5AD-48C9-8E49-2135FA3024B2}" type="parTrans" cxnId="{BDEAFECF-FA4A-4809-8F43-C06251C2A188}">
      <dgm:prSet/>
      <dgm:spPr/>
      <dgm:t>
        <a:bodyPr/>
        <a:lstStyle/>
        <a:p>
          <a:endParaRPr lang="pl-PL"/>
        </a:p>
      </dgm:t>
    </dgm:pt>
    <dgm:pt modelId="{F623E6F6-1959-4F01-A6B1-D79B0425E509}" type="sibTrans" cxnId="{BDEAFECF-FA4A-4809-8F43-C06251C2A188}">
      <dgm:prSet/>
      <dgm:spPr/>
      <dgm:t>
        <a:bodyPr/>
        <a:lstStyle/>
        <a:p>
          <a:endParaRPr lang="pl-PL"/>
        </a:p>
      </dgm:t>
    </dgm:pt>
    <dgm:pt modelId="{DB7CAE07-8300-42A4-B159-4BE5693C7DD7}">
      <dgm:prSet custT="1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pl-PL" sz="1600" dirty="0"/>
            <a:t>rozwój nowoczesnej infrastruktury uzupełniającej (m.in. stacje ładowania rowerów elektrycznych) pozwalających na zwiększenie udziału ruchu rowerowego w podziale modalnym podróży na obszarze gmin partnerstwa;</a:t>
          </a:r>
        </a:p>
      </dgm:t>
    </dgm:pt>
    <dgm:pt modelId="{C60FB6B0-198B-44A0-932B-EDBE2D8AC52E}" type="parTrans" cxnId="{5B15F8A4-1E99-4263-BF96-DE9C207D359E}">
      <dgm:prSet/>
      <dgm:spPr/>
      <dgm:t>
        <a:bodyPr/>
        <a:lstStyle/>
        <a:p>
          <a:endParaRPr lang="pl-PL"/>
        </a:p>
      </dgm:t>
    </dgm:pt>
    <dgm:pt modelId="{48BE77EF-8005-4724-8FCD-8A8B6B117ACC}" type="sibTrans" cxnId="{5B15F8A4-1E99-4263-BF96-DE9C207D359E}">
      <dgm:prSet/>
      <dgm:spPr/>
      <dgm:t>
        <a:bodyPr/>
        <a:lstStyle/>
        <a:p>
          <a:endParaRPr lang="pl-PL"/>
        </a:p>
      </dgm:t>
    </dgm:pt>
    <dgm:pt modelId="{ABD1CE75-0196-41E2-9F3E-72083262A5B2}">
      <dgm:prSet custT="1"/>
      <dgm:spPr/>
      <dgm:t>
        <a:bodyPr/>
        <a:lstStyle/>
        <a:p>
          <a:r>
            <a:rPr lang="pl-PL" sz="1600" dirty="0"/>
            <a:t>promocja marki turystycznej OF</a:t>
          </a:r>
        </a:p>
      </dgm:t>
    </dgm:pt>
    <dgm:pt modelId="{01D3C0BD-8D09-436C-A32E-EA4567E937C2}" type="parTrans" cxnId="{50F37FCA-F693-4818-8C99-5DEC10BAB9CE}">
      <dgm:prSet/>
      <dgm:spPr/>
      <dgm:t>
        <a:bodyPr/>
        <a:lstStyle/>
        <a:p>
          <a:endParaRPr lang="pl-PL"/>
        </a:p>
      </dgm:t>
    </dgm:pt>
    <dgm:pt modelId="{A767A25A-D4C5-4942-AE2B-5F6C08E7BDA9}" type="sibTrans" cxnId="{50F37FCA-F693-4818-8C99-5DEC10BAB9CE}">
      <dgm:prSet/>
      <dgm:spPr/>
      <dgm:t>
        <a:bodyPr/>
        <a:lstStyle/>
        <a:p>
          <a:endParaRPr lang="pl-PL"/>
        </a:p>
      </dgm:t>
    </dgm:pt>
    <dgm:pt modelId="{5CDCABB8-A6D0-4106-8DD4-13E7C2CFEC7E}" type="pres">
      <dgm:prSet presAssocID="{4BBEE93A-C27C-4BBC-9C82-650E1F66D21E}" presName="Name0" presStyleCnt="0">
        <dgm:presLayoutVars>
          <dgm:dir/>
          <dgm:animLvl val="lvl"/>
          <dgm:resizeHandles val="exact"/>
        </dgm:presLayoutVars>
      </dgm:prSet>
      <dgm:spPr/>
    </dgm:pt>
    <dgm:pt modelId="{CF759E2C-0EF3-45CD-AD37-33EEB7A0E383}" type="pres">
      <dgm:prSet presAssocID="{B47D3A0C-03F2-42B4-A986-EDA509B47EF9}" presName="linNode" presStyleCnt="0"/>
      <dgm:spPr/>
    </dgm:pt>
    <dgm:pt modelId="{B0FAB76D-D83F-4F15-9C4D-55C7C53C4F30}" type="pres">
      <dgm:prSet presAssocID="{B47D3A0C-03F2-42B4-A986-EDA509B47EF9}" presName="parentText" presStyleLbl="node1" presStyleIdx="0" presStyleCnt="1" custScaleX="85999" custScaleY="128933">
        <dgm:presLayoutVars>
          <dgm:chMax val="1"/>
          <dgm:bulletEnabled val="1"/>
        </dgm:presLayoutVars>
      </dgm:prSet>
      <dgm:spPr/>
    </dgm:pt>
    <dgm:pt modelId="{2A6CED15-ADBE-48E9-B360-0B5046FAE8BE}" type="pres">
      <dgm:prSet presAssocID="{B47D3A0C-03F2-42B4-A986-EDA509B47EF9}" presName="descendantText" presStyleLbl="alignAccFollowNode1" presStyleIdx="0" presStyleCnt="1" custScaleX="145034" custScaleY="168255">
        <dgm:presLayoutVars>
          <dgm:bulletEnabled val="1"/>
        </dgm:presLayoutVars>
      </dgm:prSet>
      <dgm:spPr/>
    </dgm:pt>
  </dgm:ptLst>
  <dgm:cxnLst>
    <dgm:cxn modelId="{4D6C8903-B171-4CC4-A71A-C6CEB06284A2}" srcId="{B47D3A0C-03F2-42B4-A986-EDA509B47EF9}" destId="{97E0EC94-96EC-4673-A828-84ADAA641722}" srcOrd="0" destOrd="0" parTransId="{97309BC1-E0FA-4FEB-A869-71FEA705DAF9}" sibTransId="{7DCE4CEA-2F63-41BD-ADB4-7FE5BBE07840}"/>
    <dgm:cxn modelId="{E3FF480A-7EF9-4656-9B2D-A5D5BC1DB36A}" type="presOf" srcId="{0AAF12FC-4128-4D60-B6C3-2E88D85FFE95}" destId="{2A6CED15-ADBE-48E9-B360-0B5046FAE8BE}" srcOrd="0" destOrd="5" presId="urn:microsoft.com/office/officeart/2005/8/layout/vList5"/>
    <dgm:cxn modelId="{5C58110C-740A-4CEE-8AF1-4B5B586F41F7}" srcId="{B47D3A0C-03F2-42B4-A986-EDA509B47EF9}" destId="{CD2D27F6-E2E3-4243-A09F-96B763A8C546}" srcOrd="3" destOrd="0" parTransId="{39FD1135-E052-49F6-866B-CB33B60137F3}" sibTransId="{728EE4DB-547C-42A4-AF70-ED5BD9F0719F}"/>
    <dgm:cxn modelId="{AC23AD1B-4A81-4AB5-9E82-B5399E77FF58}" type="presOf" srcId="{4BBEE93A-C27C-4BBC-9C82-650E1F66D21E}" destId="{5CDCABB8-A6D0-4106-8DD4-13E7C2CFEC7E}" srcOrd="0" destOrd="0" presId="urn:microsoft.com/office/officeart/2005/8/layout/vList5"/>
    <dgm:cxn modelId="{CEEF4C24-80A2-4DE2-A380-5DB28C28A661}" srcId="{4BBEE93A-C27C-4BBC-9C82-650E1F66D21E}" destId="{B47D3A0C-03F2-42B4-A986-EDA509B47EF9}" srcOrd="0" destOrd="0" parTransId="{9B2554C4-50B9-4270-AB4D-BE712E9805EE}" sibTransId="{66108014-AB78-4A82-9A1D-3A86A833B8E4}"/>
    <dgm:cxn modelId="{56596360-9E03-409F-AF7E-90536C7D8C22}" type="presOf" srcId="{D57DF1C7-F4D1-4E0B-8270-5309605CF3E9}" destId="{2A6CED15-ADBE-48E9-B360-0B5046FAE8BE}" srcOrd="0" destOrd="2" presId="urn:microsoft.com/office/officeart/2005/8/layout/vList5"/>
    <dgm:cxn modelId="{E76AE664-1ACB-4FE2-B29E-AE3EA70622DB}" type="presOf" srcId="{F6C6FD6E-299A-4B91-8208-A60E7FDCAA9E}" destId="{2A6CED15-ADBE-48E9-B360-0B5046FAE8BE}" srcOrd="0" destOrd="1" presId="urn:microsoft.com/office/officeart/2005/8/layout/vList5"/>
    <dgm:cxn modelId="{3D612D52-A06F-4729-9DCD-AE55B20F8C48}" type="presOf" srcId="{B47D3A0C-03F2-42B4-A986-EDA509B47EF9}" destId="{B0FAB76D-D83F-4F15-9C4D-55C7C53C4F30}" srcOrd="0" destOrd="0" presId="urn:microsoft.com/office/officeart/2005/8/layout/vList5"/>
    <dgm:cxn modelId="{BAEF3955-22DE-4053-BF5C-1F8A400CE690}" type="presOf" srcId="{DB7CAE07-8300-42A4-B159-4BE5693C7DD7}" destId="{2A6CED15-ADBE-48E9-B360-0B5046FAE8BE}" srcOrd="0" destOrd="6" presId="urn:microsoft.com/office/officeart/2005/8/layout/vList5"/>
    <dgm:cxn modelId="{53748C77-35A6-4E58-9D0E-2FFED492A840}" type="presOf" srcId="{ABD1CE75-0196-41E2-9F3E-72083262A5B2}" destId="{2A6CED15-ADBE-48E9-B360-0B5046FAE8BE}" srcOrd="0" destOrd="7" presId="urn:microsoft.com/office/officeart/2005/8/layout/vList5"/>
    <dgm:cxn modelId="{975D747E-E59E-4ADE-B464-CBEC049C9672}" srcId="{B47D3A0C-03F2-42B4-A986-EDA509B47EF9}" destId="{D57DF1C7-F4D1-4E0B-8270-5309605CF3E9}" srcOrd="2" destOrd="0" parTransId="{930F095C-828E-42C2-8426-0BEC2AAAB5EB}" sibTransId="{28950E2F-7687-4B9B-B69B-0EEE87B0F09E}"/>
    <dgm:cxn modelId="{5B15F8A4-1E99-4263-BF96-DE9C207D359E}" srcId="{B47D3A0C-03F2-42B4-A986-EDA509B47EF9}" destId="{DB7CAE07-8300-42A4-B159-4BE5693C7DD7}" srcOrd="6" destOrd="0" parTransId="{C60FB6B0-198B-44A0-932B-EDBE2D8AC52E}" sibTransId="{48BE77EF-8005-4724-8FCD-8A8B6B117ACC}"/>
    <dgm:cxn modelId="{580091B3-35BB-4700-B871-6CAE1EFC188C}" type="presOf" srcId="{4CEED375-DAD4-4632-8B4D-016D376947F9}" destId="{2A6CED15-ADBE-48E9-B360-0B5046FAE8BE}" srcOrd="0" destOrd="4" presId="urn:microsoft.com/office/officeart/2005/8/layout/vList5"/>
    <dgm:cxn modelId="{50F37FCA-F693-4818-8C99-5DEC10BAB9CE}" srcId="{B47D3A0C-03F2-42B4-A986-EDA509B47EF9}" destId="{ABD1CE75-0196-41E2-9F3E-72083262A5B2}" srcOrd="7" destOrd="0" parTransId="{01D3C0BD-8D09-436C-A32E-EA4567E937C2}" sibTransId="{A767A25A-D4C5-4942-AE2B-5F6C08E7BDA9}"/>
    <dgm:cxn modelId="{862861CB-90DC-4084-9829-DFB4D2B18B62}" srcId="{B47D3A0C-03F2-42B4-A986-EDA509B47EF9}" destId="{F6C6FD6E-299A-4B91-8208-A60E7FDCAA9E}" srcOrd="1" destOrd="0" parTransId="{7F0E954A-8173-4B16-BA21-EC5C9AD25001}" sibTransId="{774F134B-901F-49B7-ADF3-B77E3839C324}"/>
    <dgm:cxn modelId="{BDEAFECF-FA4A-4809-8F43-C06251C2A188}" srcId="{B47D3A0C-03F2-42B4-A986-EDA509B47EF9}" destId="{0AAF12FC-4128-4D60-B6C3-2E88D85FFE95}" srcOrd="5" destOrd="0" parTransId="{EA3DF4CA-D5AD-48C9-8E49-2135FA3024B2}" sibTransId="{F623E6F6-1959-4F01-A6B1-D79B0425E509}"/>
    <dgm:cxn modelId="{9CB1D4D3-50A1-4F67-86E6-FAD2D7CAA032}" type="presOf" srcId="{CD2D27F6-E2E3-4243-A09F-96B763A8C546}" destId="{2A6CED15-ADBE-48E9-B360-0B5046FAE8BE}" srcOrd="0" destOrd="3" presId="urn:microsoft.com/office/officeart/2005/8/layout/vList5"/>
    <dgm:cxn modelId="{5FE770E4-88EE-4A0A-BD91-33984E614BAB}" type="presOf" srcId="{97E0EC94-96EC-4673-A828-84ADAA641722}" destId="{2A6CED15-ADBE-48E9-B360-0B5046FAE8BE}" srcOrd="0" destOrd="0" presId="urn:microsoft.com/office/officeart/2005/8/layout/vList5"/>
    <dgm:cxn modelId="{288B7DFD-0675-40FA-8AE8-59B3AA65A487}" srcId="{B47D3A0C-03F2-42B4-A986-EDA509B47EF9}" destId="{4CEED375-DAD4-4632-8B4D-016D376947F9}" srcOrd="4" destOrd="0" parTransId="{E2FB3F43-F7E6-4105-B01A-F1223BDCE573}" sibTransId="{6D838481-9CDF-4E65-AF93-3BB66E5B748A}"/>
    <dgm:cxn modelId="{39FC00E3-0495-4141-9A6B-EEFDA5E95A4C}" type="presParOf" srcId="{5CDCABB8-A6D0-4106-8DD4-13E7C2CFEC7E}" destId="{CF759E2C-0EF3-45CD-AD37-33EEB7A0E383}" srcOrd="0" destOrd="0" presId="urn:microsoft.com/office/officeart/2005/8/layout/vList5"/>
    <dgm:cxn modelId="{8DFE99A5-703F-4B7A-8271-A2E3C2D99E96}" type="presParOf" srcId="{CF759E2C-0EF3-45CD-AD37-33EEB7A0E383}" destId="{B0FAB76D-D83F-4F15-9C4D-55C7C53C4F30}" srcOrd="0" destOrd="0" presId="urn:microsoft.com/office/officeart/2005/8/layout/vList5"/>
    <dgm:cxn modelId="{60282295-07B1-4D4A-93C9-DA286B2A8FAA}" type="presParOf" srcId="{CF759E2C-0EF3-45CD-AD37-33EEB7A0E383}" destId="{2A6CED15-ADBE-48E9-B360-0B5046FAE8B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BEE93A-C27C-4BBC-9C82-650E1F66D21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B47D3A0C-03F2-42B4-A986-EDA509B47EF9}">
      <dgm:prSet phldrT="[Tekst]" custT="1"/>
      <dgm:spPr/>
      <dgm:t>
        <a:bodyPr/>
        <a:lstStyle/>
        <a:p>
          <a:r>
            <a:rPr lang="pl-PL" sz="2000" dirty="0"/>
            <a:t>Identyfikacja i budowanie potencjałów niezwiązanych z zasobami wybrzeża</a:t>
          </a:r>
        </a:p>
      </dgm:t>
    </dgm:pt>
    <dgm:pt modelId="{9B2554C4-50B9-4270-AB4D-BE712E9805EE}" type="parTrans" cxnId="{CEEF4C24-80A2-4DE2-A380-5DB28C28A661}">
      <dgm:prSet/>
      <dgm:spPr/>
      <dgm:t>
        <a:bodyPr/>
        <a:lstStyle/>
        <a:p>
          <a:endParaRPr lang="pl-PL"/>
        </a:p>
      </dgm:t>
    </dgm:pt>
    <dgm:pt modelId="{66108014-AB78-4A82-9A1D-3A86A833B8E4}" type="sibTrans" cxnId="{CEEF4C24-80A2-4DE2-A380-5DB28C28A661}">
      <dgm:prSet/>
      <dgm:spPr/>
      <dgm:t>
        <a:bodyPr/>
        <a:lstStyle/>
        <a:p>
          <a:endParaRPr lang="pl-PL"/>
        </a:p>
      </dgm:t>
    </dgm:pt>
    <dgm:pt modelId="{97E0EC94-96EC-4673-A828-84ADAA641722}">
      <dgm:prSet phldrT="[Teks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analiza bilansu terenu pod inwestycje (m.in. pod inkubator przemysłowy, centra transportowo-logistyczne w związku z przebudową drogi krajowej do standardów drogi ekspresowej;</a:t>
          </a:r>
        </a:p>
      </dgm:t>
    </dgm:pt>
    <dgm:pt modelId="{97309BC1-E0FA-4FEB-A869-71FEA705DAF9}" type="parTrans" cxnId="{4D6C8903-B171-4CC4-A71A-C6CEB06284A2}">
      <dgm:prSet/>
      <dgm:spPr/>
      <dgm:t>
        <a:bodyPr/>
        <a:lstStyle/>
        <a:p>
          <a:endParaRPr lang="pl-PL"/>
        </a:p>
      </dgm:t>
    </dgm:pt>
    <dgm:pt modelId="{7DCE4CEA-2F63-41BD-ADB4-7FE5BBE07840}" type="sibTrans" cxnId="{4D6C8903-B171-4CC4-A71A-C6CEB06284A2}">
      <dgm:prSet/>
      <dgm:spPr/>
      <dgm:t>
        <a:bodyPr/>
        <a:lstStyle/>
        <a:p>
          <a:endParaRPr lang="pl-PL"/>
        </a:p>
      </dgm:t>
    </dgm:pt>
    <dgm:pt modelId="{6625D7C2-765A-4073-993D-86C353AA017B}">
      <dgm:prSet phldrT="[Tekst]" custT="1"/>
      <dgm:spPr/>
      <dgm:t>
        <a:bodyPr/>
        <a:lstStyle/>
        <a:p>
          <a:r>
            <a:rPr lang="pl-PL" sz="2000" dirty="0"/>
            <a:t>Usługi publiczne na rzecz potencjału osiedleńczego</a:t>
          </a:r>
        </a:p>
      </dgm:t>
    </dgm:pt>
    <dgm:pt modelId="{301C38E9-EA96-4F7F-9896-968785E7B556}" type="parTrans" cxnId="{C03CFBE1-DE92-4883-B44D-DBF9AED50A92}">
      <dgm:prSet/>
      <dgm:spPr/>
      <dgm:t>
        <a:bodyPr/>
        <a:lstStyle/>
        <a:p>
          <a:endParaRPr lang="pl-PL"/>
        </a:p>
      </dgm:t>
    </dgm:pt>
    <dgm:pt modelId="{7A733BA3-62F8-43D8-86C8-A21574CBFA67}" type="sibTrans" cxnId="{C03CFBE1-DE92-4883-B44D-DBF9AED50A92}">
      <dgm:prSet/>
      <dgm:spPr/>
      <dgm:t>
        <a:bodyPr/>
        <a:lstStyle/>
        <a:p>
          <a:endParaRPr lang="pl-PL"/>
        </a:p>
      </dgm:t>
    </dgm:pt>
    <dgm:pt modelId="{3C995831-DB54-4BFA-B5DB-DB97E7B5085F}">
      <dgm:prSet phldrT="[Teks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/>
            <a:t>zwiększenie dostępności mieszkaniowej (m.in. budownictwo społeczne, komunalne);</a:t>
          </a:r>
          <a:endParaRPr lang="pl-PL" sz="1600" dirty="0"/>
        </a:p>
      </dgm:t>
    </dgm:pt>
    <dgm:pt modelId="{19B4E684-51DE-43D7-89F3-E20C06705621}" type="parTrans" cxnId="{A7337635-9C1C-4F7C-873F-8076D02B997B}">
      <dgm:prSet/>
      <dgm:spPr/>
      <dgm:t>
        <a:bodyPr/>
        <a:lstStyle/>
        <a:p>
          <a:endParaRPr lang="pl-PL"/>
        </a:p>
      </dgm:t>
    </dgm:pt>
    <dgm:pt modelId="{48E4BD58-E744-4DE4-A412-477D1E027FE1}" type="sibTrans" cxnId="{A7337635-9C1C-4F7C-873F-8076D02B997B}">
      <dgm:prSet/>
      <dgm:spPr/>
      <dgm:t>
        <a:bodyPr/>
        <a:lstStyle/>
        <a:p>
          <a:endParaRPr lang="pl-PL"/>
        </a:p>
      </dgm:t>
    </dgm:pt>
    <dgm:pt modelId="{43EC1B09-B027-4E14-BCA8-652221036ACD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rozwój sektora drzewnego (m.in. produkcja towarów </a:t>
          </a:r>
          <a:r>
            <a:rPr lang="pl-PL" sz="1600" dirty="0" err="1"/>
            <a:t>wysokoprzetworzonych</a:t>
          </a:r>
          <a:r>
            <a:rPr lang="pl-PL" sz="1600" dirty="0"/>
            <a:t>; wsparcie utworzenia klastra drzewnego);</a:t>
          </a:r>
        </a:p>
      </dgm:t>
    </dgm:pt>
    <dgm:pt modelId="{A6C9CB07-96BD-493B-BA9C-39B2EECBDA81}" type="parTrans" cxnId="{60EEE0C0-3F68-499F-B5D9-D84CF8ECED2A}">
      <dgm:prSet/>
      <dgm:spPr/>
      <dgm:t>
        <a:bodyPr/>
        <a:lstStyle/>
        <a:p>
          <a:endParaRPr lang="pl-PL"/>
        </a:p>
      </dgm:t>
    </dgm:pt>
    <dgm:pt modelId="{3D25AB52-48BD-49C1-97ED-A041552B1B96}" type="sibTrans" cxnId="{60EEE0C0-3F68-499F-B5D9-D84CF8ECED2A}">
      <dgm:prSet/>
      <dgm:spPr/>
      <dgm:t>
        <a:bodyPr/>
        <a:lstStyle/>
        <a:p>
          <a:endParaRPr lang="pl-PL"/>
        </a:p>
      </dgm:t>
    </dgm:pt>
    <dgm:pt modelId="{6D4A98B9-00A7-434A-95F4-32013D03E588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lobbing na rzecz zmiany rynku handlu drewnem nieprzetworzonym;</a:t>
          </a:r>
        </a:p>
      </dgm:t>
    </dgm:pt>
    <dgm:pt modelId="{933AACFE-51D0-442D-BA5F-F56A98BEB115}" type="parTrans" cxnId="{4114E4B9-07A3-4A82-8BB8-1402C23C9A6F}">
      <dgm:prSet/>
      <dgm:spPr/>
      <dgm:t>
        <a:bodyPr/>
        <a:lstStyle/>
        <a:p>
          <a:endParaRPr lang="pl-PL"/>
        </a:p>
      </dgm:t>
    </dgm:pt>
    <dgm:pt modelId="{8BCBA4A5-5DB8-4F13-B2C0-8D566A960E9E}" type="sibTrans" cxnId="{4114E4B9-07A3-4A82-8BB8-1402C23C9A6F}">
      <dgm:prSet/>
      <dgm:spPr/>
      <dgm:t>
        <a:bodyPr/>
        <a:lstStyle/>
        <a:p>
          <a:endParaRPr lang="pl-PL"/>
        </a:p>
      </dgm:t>
    </dgm:pt>
    <dgm:pt modelId="{3A59D6AA-8FB1-4725-AF02-E93E8D8A3F31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stymulowanie rozwoju </a:t>
          </a:r>
          <a:r>
            <a:rPr lang="pl-PL" sz="1600" dirty="0" err="1"/>
            <a:t>ekorolnictwa</a:t>
          </a:r>
          <a:r>
            <a:rPr lang="pl-PL" sz="1600" dirty="0"/>
            <a:t>, przemysłu rolno - spożywczego</a:t>
          </a:r>
        </a:p>
      </dgm:t>
    </dgm:pt>
    <dgm:pt modelId="{09B1BCD1-810E-4497-9024-ED3DAB987000}" type="parTrans" cxnId="{AD8BAC69-547B-48C0-92A3-977810073A45}">
      <dgm:prSet/>
      <dgm:spPr/>
      <dgm:t>
        <a:bodyPr/>
        <a:lstStyle/>
        <a:p>
          <a:endParaRPr lang="pl-PL"/>
        </a:p>
      </dgm:t>
    </dgm:pt>
    <dgm:pt modelId="{B197A93E-32C7-47C1-8AAD-D28C9ED87EB6}" type="sibTrans" cxnId="{AD8BAC69-547B-48C0-92A3-977810073A45}">
      <dgm:prSet/>
      <dgm:spPr/>
      <dgm:t>
        <a:bodyPr/>
        <a:lstStyle/>
        <a:p>
          <a:endParaRPr lang="pl-PL"/>
        </a:p>
      </dgm:t>
    </dgm:pt>
    <dgm:pt modelId="{1989386B-6280-428D-8630-06BF3FE87871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/>
            <a:t>poprawa jakości i dostępności usług publicznych (m.in. edukacja, zdrowie, usługi dla srebrnego sektora, usługi społeczne i opiekuńcze, wsparcie na rzecz rodziny, całoroczny transport publiczny dostosowany do potrzeb mieszkańców i turystów);</a:t>
          </a:r>
        </a:p>
      </dgm:t>
    </dgm:pt>
    <dgm:pt modelId="{380033E7-E8D8-403B-AA04-4116C7E3AEF6}" type="parTrans" cxnId="{31E9FAEB-EB21-43AE-B661-A3A082444035}">
      <dgm:prSet/>
      <dgm:spPr/>
      <dgm:t>
        <a:bodyPr/>
        <a:lstStyle/>
        <a:p>
          <a:endParaRPr lang="pl-PL"/>
        </a:p>
      </dgm:t>
    </dgm:pt>
    <dgm:pt modelId="{93C93E71-E607-43B0-823A-068665D8AA0D}" type="sibTrans" cxnId="{31E9FAEB-EB21-43AE-B661-A3A082444035}">
      <dgm:prSet/>
      <dgm:spPr/>
      <dgm:t>
        <a:bodyPr/>
        <a:lstStyle/>
        <a:p>
          <a:endParaRPr lang="pl-PL"/>
        </a:p>
      </dgm:t>
    </dgm:pt>
    <dgm:pt modelId="{1DB90247-C91B-4BEE-BA20-3080A37A3E1D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/>
            <a:t>dostępu do narzędzi komunikacji zdalnej oraz cyfryzacja usług publicznych;</a:t>
          </a:r>
        </a:p>
      </dgm:t>
    </dgm:pt>
    <dgm:pt modelId="{C5DCB815-9BC3-4FFF-9388-E6C55339E9F4}" type="parTrans" cxnId="{3CE16C03-6FC1-4E8E-BF09-261F39E43F41}">
      <dgm:prSet/>
      <dgm:spPr/>
      <dgm:t>
        <a:bodyPr/>
        <a:lstStyle/>
        <a:p>
          <a:endParaRPr lang="pl-PL"/>
        </a:p>
      </dgm:t>
    </dgm:pt>
    <dgm:pt modelId="{C5B8D97D-6EA9-471D-913F-6EDAE979CAD5}" type="sibTrans" cxnId="{3CE16C03-6FC1-4E8E-BF09-261F39E43F41}">
      <dgm:prSet/>
      <dgm:spPr/>
      <dgm:t>
        <a:bodyPr/>
        <a:lstStyle/>
        <a:p>
          <a:endParaRPr lang="pl-PL"/>
        </a:p>
      </dgm:t>
    </dgm:pt>
    <dgm:pt modelId="{E3FB0204-1FB5-4E74-B9A0-ABB814A40A43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wspieranie wzajemnego uzupełniania się potencjałów i usług głównych miast obszaru partnerstwa;</a:t>
          </a:r>
        </a:p>
      </dgm:t>
    </dgm:pt>
    <dgm:pt modelId="{B41CC692-0009-4C0A-895A-501C54C204B3}" type="parTrans" cxnId="{F6ED1C54-AC13-4FBF-956E-3BFD062ED0B8}">
      <dgm:prSet/>
      <dgm:spPr/>
      <dgm:t>
        <a:bodyPr/>
        <a:lstStyle/>
        <a:p>
          <a:endParaRPr lang="pl-PL"/>
        </a:p>
      </dgm:t>
    </dgm:pt>
    <dgm:pt modelId="{8A6A30C7-B6F9-459F-AFCD-5D1F837F8C4E}" type="sibTrans" cxnId="{F6ED1C54-AC13-4FBF-956E-3BFD062ED0B8}">
      <dgm:prSet/>
      <dgm:spPr/>
      <dgm:t>
        <a:bodyPr/>
        <a:lstStyle/>
        <a:p>
          <a:endParaRPr lang="pl-PL"/>
        </a:p>
      </dgm:t>
    </dgm:pt>
    <dgm:pt modelId="{5207F7F9-2B8B-4B3D-BCCB-5CB1ACFA404E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wzrost atrakcyjności miast przez rewitalizację i tworzenie atrakcyjnych przestrzeni publicznych;</a:t>
          </a:r>
        </a:p>
      </dgm:t>
    </dgm:pt>
    <dgm:pt modelId="{A7623B59-5BE6-4FE0-97D3-F8500A6069E4}" type="parTrans" cxnId="{6E871FDC-D6E9-4244-8D58-6F284DD5260D}">
      <dgm:prSet/>
      <dgm:spPr/>
      <dgm:t>
        <a:bodyPr/>
        <a:lstStyle/>
        <a:p>
          <a:endParaRPr lang="pl-PL"/>
        </a:p>
      </dgm:t>
    </dgm:pt>
    <dgm:pt modelId="{BB480498-123D-4939-93C5-9F83B7653973}" type="sibTrans" cxnId="{6E871FDC-D6E9-4244-8D58-6F284DD5260D}">
      <dgm:prSet/>
      <dgm:spPr/>
      <dgm:t>
        <a:bodyPr/>
        <a:lstStyle/>
        <a:p>
          <a:endParaRPr lang="pl-PL"/>
        </a:p>
      </dgm:t>
    </dgm:pt>
    <dgm:pt modelId="{8FD0B757-254A-4CE8-8343-433453C0F59F}">
      <dgm:prSet custT="1"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pl-PL" sz="1600" dirty="0"/>
            <a:t>zarządzanie rozwojem opartym na endogenicznym potencjale przyrodniczym i kulturowym w duchu dialogu społecznego</a:t>
          </a:r>
        </a:p>
      </dgm:t>
    </dgm:pt>
    <dgm:pt modelId="{7F09D13B-057B-4C14-99A3-52F54C4C5EB4}" type="parTrans" cxnId="{9A819ECD-31A1-4F21-B048-EF0980C45D9B}">
      <dgm:prSet/>
      <dgm:spPr/>
      <dgm:t>
        <a:bodyPr/>
        <a:lstStyle/>
        <a:p>
          <a:endParaRPr lang="pl-PL"/>
        </a:p>
      </dgm:t>
    </dgm:pt>
    <dgm:pt modelId="{66A29A81-6E58-496D-947F-412BE720B946}" type="sibTrans" cxnId="{9A819ECD-31A1-4F21-B048-EF0980C45D9B}">
      <dgm:prSet/>
      <dgm:spPr/>
      <dgm:t>
        <a:bodyPr/>
        <a:lstStyle/>
        <a:p>
          <a:endParaRPr lang="pl-PL"/>
        </a:p>
      </dgm:t>
    </dgm:pt>
    <dgm:pt modelId="{5CDCABB8-A6D0-4106-8DD4-13E7C2CFEC7E}" type="pres">
      <dgm:prSet presAssocID="{4BBEE93A-C27C-4BBC-9C82-650E1F66D21E}" presName="Name0" presStyleCnt="0">
        <dgm:presLayoutVars>
          <dgm:dir/>
          <dgm:animLvl val="lvl"/>
          <dgm:resizeHandles val="exact"/>
        </dgm:presLayoutVars>
      </dgm:prSet>
      <dgm:spPr/>
    </dgm:pt>
    <dgm:pt modelId="{CF759E2C-0EF3-45CD-AD37-33EEB7A0E383}" type="pres">
      <dgm:prSet presAssocID="{B47D3A0C-03F2-42B4-A986-EDA509B47EF9}" presName="linNode" presStyleCnt="0"/>
      <dgm:spPr/>
    </dgm:pt>
    <dgm:pt modelId="{B0FAB76D-D83F-4F15-9C4D-55C7C53C4F30}" type="pres">
      <dgm:prSet presAssocID="{B47D3A0C-03F2-42B4-A986-EDA509B47EF9}" presName="parentText" presStyleLbl="node1" presStyleIdx="0" presStyleCnt="2" custScaleX="61262" custScaleY="149902">
        <dgm:presLayoutVars>
          <dgm:chMax val="1"/>
          <dgm:bulletEnabled val="1"/>
        </dgm:presLayoutVars>
      </dgm:prSet>
      <dgm:spPr/>
    </dgm:pt>
    <dgm:pt modelId="{2A6CED15-ADBE-48E9-B360-0B5046FAE8BE}" type="pres">
      <dgm:prSet presAssocID="{B47D3A0C-03F2-42B4-A986-EDA509B47EF9}" presName="descendantText" presStyleLbl="alignAccFollowNode1" presStyleIdx="0" presStyleCnt="2" custScaleX="145034" custScaleY="168255">
        <dgm:presLayoutVars>
          <dgm:bulletEnabled val="1"/>
        </dgm:presLayoutVars>
      </dgm:prSet>
      <dgm:spPr/>
    </dgm:pt>
    <dgm:pt modelId="{9AE1057A-A335-45C1-A0A3-FFEC541BB1D8}" type="pres">
      <dgm:prSet presAssocID="{66108014-AB78-4A82-9A1D-3A86A833B8E4}" presName="sp" presStyleCnt="0"/>
      <dgm:spPr/>
    </dgm:pt>
    <dgm:pt modelId="{E53CFC37-CAA3-41FB-90CD-22A8A8AAD5AA}" type="pres">
      <dgm:prSet presAssocID="{6625D7C2-765A-4073-993D-86C353AA017B}" presName="linNode" presStyleCnt="0"/>
      <dgm:spPr/>
    </dgm:pt>
    <dgm:pt modelId="{61F95652-42BB-4F75-AEE2-AE2AD7B6E431}" type="pres">
      <dgm:prSet presAssocID="{6625D7C2-765A-4073-993D-86C353AA017B}" presName="parentText" presStyleLbl="node1" presStyleIdx="1" presStyleCnt="2" custScaleX="60003" custScaleY="168907" custLinFactNeighborX="-318">
        <dgm:presLayoutVars>
          <dgm:chMax val="1"/>
          <dgm:bulletEnabled val="1"/>
        </dgm:presLayoutVars>
      </dgm:prSet>
      <dgm:spPr/>
    </dgm:pt>
    <dgm:pt modelId="{4DDDB027-524D-4A19-9D7E-858463E954D6}" type="pres">
      <dgm:prSet presAssocID="{6625D7C2-765A-4073-993D-86C353AA017B}" presName="descendantText" presStyleLbl="alignAccFollowNode1" presStyleIdx="1" presStyleCnt="2" custScaleX="138402" custScaleY="215933" custLinFactNeighborX="-372" custLinFactNeighborY="1242">
        <dgm:presLayoutVars>
          <dgm:bulletEnabled val="1"/>
        </dgm:presLayoutVars>
      </dgm:prSet>
      <dgm:spPr/>
    </dgm:pt>
  </dgm:ptLst>
  <dgm:cxnLst>
    <dgm:cxn modelId="{3CE16C03-6FC1-4E8E-BF09-261F39E43F41}" srcId="{6625D7C2-765A-4073-993D-86C353AA017B}" destId="{1DB90247-C91B-4BEE-BA20-3080A37A3E1D}" srcOrd="2" destOrd="0" parTransId="{C5DCB815-9BC3-4FFF-9388-E6C55339E9F4}" sibTransId="{C5B8D97D-6EA9-471D-913F-6EDAE979CAD5}"/>
    <dgm:cxn modelId="{4D6C8903-B171-4CC4-A71A-C6CEB06284A2}" srcId="{B47D3A0C-03F2-42B4-A986-EDA509B47EF9}" destId="{97E0EC94-96EC-4673-A828-84ADAA641722}" srcOrd="0" destOrd="0" parTransId="{97309BC1-E0FA-4FEB-A869-71FEA705DAF9}" sibTransId="{7DCE4CEA-2F63-41BD-ADB4-7FE5BBE07840}"/>
    <dgm:cxn modelId="{AC23AD1B-4A81-4AB5-9E82-B5399E77FF58}" type="presOf" srcId="{4BBEE93A-C27C-4BBC-9C82-650E1F66D21E}" destId="{5CDCABB8-A6D0-4106-8DD4-13E7C2CFEC7E}" srcOrd="0" destOrd="0" presId="urn:microsoft.com/office/officeart/2005/8/layout/vList5"/>
    <dgm:cxn modelId="{CEEF4C24-80A2-4DE2-A380-5DB28C28A661}" srcId="{4BBEE93A-C27C-4BBC-9C82-650E1F66D21E}" destId="{B47D3A0C-03F2-42B4-A986-EDA509B47EF9}" srcOrd="0" destOrd="0" parTransId="{9B2554C4-50B9-4270-AB4D-BE712E9805EE}" sibTransId="{66108014-AB78-4A82-9A1D-3A86A833B8E4}"/>
    <dgm:cxn modelId="{FC127131-544B-4B46-9FC1-F95E80572901}" type="presOf" srcId="{8FD0B757-254A-4CE8-8343-433453C0F59F}" destId="{4DDDB027-524D-4A19-9D7E-858463E954D6}" srcOrd="0" destOrd="5" presId="urn:microsoft.com/office/officeart/2005/8/layout/vList5"/>
    <dgm:cxn modelId="{A7337635-9C1C-4F7C-873F-8076D02B997B}" srcId="{6625D7C2-765A-4073-993D-86C353AA017B}" destId="{3C995831-DB54-4BFA-B5DB-DB97E7B5085F}" srcOrd="0" destOrd="0" parTransId="{19B4E684-51DE-43D7-89F3-E20C06705621}" sibTransId="{48E4BD58-E744-4DE4-A412-477D1E027FE1}"/>
    <dgm:cxn modelId="{AD8BAC69-547B-48C0-92A3-977810073A45}" srcId="{B47D3A0C-03F2-42B4-A986-EDA509B47EF9}" destId="{3A59D6AA-8FB1-4725-AF02-E93E8D8A3F31}" srcOrd="3" destOrd="0" parTransId="{09B1BCD1-810E-4497-9024-ED3DAB987000}" sibTransId="{B197A93E-32C7-47C1-8AAD-D28C9ED87EB6}"/>
    <dgm:cxn modelId="{FA072750-85A1-403C-81A8-765A06B814C9}" type="presOf" srcId="{3C995831-DB54-4BFA-B5DB-DB97E7B5085F}" destId="{4DDDB027-524D-4A19-9D7E-858463E954D6}" srcOrd="0" destOrd="0" presId="urn:microsoft.com/office/officeart/2005/8/layout/vList5"/>
    <dgm:cxn modelId="{3D612D52-A06F-4729-9DCD-AE55B20F8C48}" type="presOf" srcId="{B47D3A0C-03F2-42B4-A986-EDA509B47EF9}" destId="{B0FAB76D-D83F-4F15-9C4D-55C7C53C4F30}" srcOrd="0" destOrd="0" presId="urn:microsoft.com/office/officeart/2005/8/layout/vList5"/>
    <dgm:cxn modelId="{01FCC553-6355-45A5-B419-5F6B03C1DC00}" type="presOf" srcId="{E3FB0204-1FB5-4E74-B9A0-ABB814A40A43}" destId="{4DDDB027-524D-4A19-9D7E-858463E954D6}" srcOrd="0" destOrd="3" presId="urn:microsoft.com/office/officeart/2005/8/layout/vList5"/>
    <dgm:cxn modelId="{F6ED1C54-AC13-4FBF-956E-3BFD062ED0B8}" srcId="{6625D7C2-765A-4073-993D-86C353AA017B}" destId="{E3FB0204-1FB5-4E74-B9A0-ABB814A40A43}" srcOrd="3" destOrd="0" parTransId="{B41CC692-0009-4C0A-895A-501C54C204B3}" sibTransId="{8A6A30C7-B6F9-459F-AFCD-5D1F837F8C4E}"/>
    <dgm:cxn modelId="{FFF9AE98-43DE-4C69-B86C-A5E2E4C06E6A}" type="presOf" srcId="{6D4A98B9-00A7-434A-95F4-32013D03E588}" destId="{2A6CED15-ADBE-48E9-B360-0B5046FAE8BE}" srcOrd="0" destOrd="2" presId="urn:microsoft.com/office/officeart/2005/8/layout/vList5"/>
    <dgm:cxn modelId="{9DFFEF9F-AFFA-4CE2-AF06-2225FE527B2B}" type="presOf" srcId="{3A59D6AA-8FB1-4725-AF02-E93E8D8A3F31}" destId="{2A6CED15-ADBE-48E9-B360-0B5046FAE8BE}" srcOrd="0" destOrd="3" presId="urn:microsoft.com/office/officeart/2005/8/layout/vList5"/>
    <dgm:cxn modelId="{C6E03AB8-E9CD-49F3-8716-5F8053ACF700}" type="presOf" srcId="{5207F7F9-2B8B-4B3D-BCCB-5CB1ACFA404E}" destId="{4DDDB027-524D-4A19-9D7E-858463E954D6}" srcOrd="0" destOrd="4" presId="urn:microsoft.com/office/officeart/2005/8/layout/vList5"/>
    <dgm:cxn modelId="{4114E4B9-07A3-4A82-8BB8-1402C23C9A6F}" srcId="{B47D3A0C-03F2-42B4-A986-EDA509B47EF9}" destId="{6D4A98B9-00A7-434A-95F4-32013D03E588}" srcOrd="2" destOrd="0" parTransId="{933AACFE-51D0-442D-BA5F-F56A98BEB115}" sibTransId="{8BCBA4A5-5DB8-4F13-B2C0-8D566A960E9E}"/>
    <dgm:cxn modelId="{60EEE0C0-3F68-499F-B5D9-D84CF8ECED2A}" srcId="{B47D3A0C-03F2-42B4-A986-EDA509B47EF9}" destId="{43EC1B09-B027-4E14-BCA8-652221036ACD}" srcOrd="1" destOrd="0" parTransId="{A6C9CB07-96BD-493B-BA9C-39B2EECBDA81}" sibTransId="{3D25AB52-48BD-49C1-97ED-A041552B1B96}"/>
    <dgm:cxn modelId="{9A819ECD-31A1-4F21-B048-EF0980C45D9B}" srcId="{6625D7C2-765A-4073-993D-86C353AA017B}" destId="{8FD0B757-254A-4CE8-8343-433453C0F59F}" srcOrd="5" destOrd="0" parTransId="{7F09D13B-057B-4C14-99A3-52F54C4C5EB4}" sibTransId="{66A29A81-6E58-496D-947F-412BE720B946}"/>
    <dgm:cxn modelId="{0A2BA4CF-F97B-4131-A206-037739E59240}" type="presOf" srcId="{1DB90247-C91B-4BEE-BA20-3080A37A3E1D}" destId="{4DDDB027-524D-4A19-9D7E-858463E954D6}" srcOrd="0" destOrd="2" presId="urn:microsoft.com/office/officeart/2005/8/layout/vList5"/>
    <dgm:cxn modelId="{6E871FDC-D6E9-4244-8D58-6F284DD5260D}" srcId="{6625D7C2-765A-4073-993D-86C353AA017B}" destId="{5207F7F9-2B8B-4B3D-BCCB-5CB1ACFA404E}" srcOrd="4" destOrd="0" parTransId="{A7623B59-5BE6-4FE0-97D3-F8500A6069E4}" sibTransId="{BB480498-123D-4939-93C5-9F83B7653973}"/>
    <dgm:cxn modelId="{C03CFBE1-DE92-4883-B44D-DBF9AED50A92}" srcId="{4BBEE93A-C27C-4BBC-9C82-650E1F66D21E}" destId="{6625D7C2-765A-4073-993D-86C353AA017B}" srcOrd="1" destOrd="0" parTransId="{301C38E9-EA96-4F7F-9896-968785E7B556}" sibTransId="{7A733BA3-62F8-43D8-86C8-A21574CBFA67}"/>
    <dgm:cxn modelId="{5FE770E4-88EE-4A0A-BD91-33984E614BAB}" type="presOf" srcId="{97E0EC94-96EC-4673-A828-84ADAA641722}" destId="{2A6CED15-ADBE-48E9-B360-0B5046FAE8BE}" srcOrd="0" destOrd="0" presId="urn:microsoft.com/office/officeart/2005/8/layout/vList5"/>
    <dgm:cxn modelId="{31E9FAEB-EB21-43AE-B661-A3A082444035}" srcId="{6625D7C2-765A-4073-993D-86C353AA017B}" destId="{1989386B-6280-428D-8630-06BF3FE87871}" srcOrd="1" destOrd="0" parTransId="{380033E7-E8D8-403B-AA04-4116C7E3AEF6}" sibTransId="{93C93E71-E607-43B0-823A-068665D8AA0D}"/>
    <dgm:cxn modelId="{9CE579F5-88DE-44C3-B0EF-6ADB15C2A7C7}" type="presOf" srcId="{43EC1B09-B027-4E14-BCA8-652221036ACD}" destId="{2A6CED15-ADBE-48E9-B360-0B5046FAE8BE}" srcOrd="0" destOrd="1" presId="urn:microsoft.com/office/officeart/2005/8/layout/vList5"/>
    <dgm:cxn modelId="{ADB5B2F5-8C27-4E32-B119-EBFCF314A82F}" type="presOf" srcId="{6625D7C2-765A-4073-993D-86C353AA017B}" destId="{61F95652-42BB-4F75-AEE2-AE2AD7B6E431}" srcOrd="0" destOrd="0" presId="urn:microsoft.com/office/officeart/2005/8/layout/vList5"/>
    <dgm:cxn modelId="{A0FA78F8-91EE-4B85-83AC-84F114E385B9}" type="presOf" srcId="{1989386B-6280-428D-8630-06BF3FE87871}" destId="{4DDDB027-524D-4A19-9D7E-858463E954D6}" srcOrd="0" destOrd="1" presId="urn:microsoft.com/office/officeart/2005/8/layout/vList5"/>
    <dgm:cxn modelId="{39FC00E3-0495-4141-9A6B-EEFDA5E95A4C}" type="presParOf" srcId="{5CDCABB8-A6D0-4106-8DD4-13E7C2CFEC7E}" destId="{CF759E2C-0EF3-45CD-AD37-33EEB7A0E383}" srcOrd="0" destOrd="0" presId="urn:microsoft.com/office/officeart/2005/8/layout/vList5"/>
    <dgm:cxn modelId="{8DFE99A5-703F-4B7A-8271-A2E3C2D99E96}" type="presParOf" srcId="{CF759E2C-0EF3-45CD-AD37-33EEB7A0E383}" destId="{B0FAB76D-D83F-4F15-9C4D-55C7C53C4F30}" srcOrd="0" destOrd="0" presId="urn:microsoft.com/office/officeart/2005/8/layout/vList5"/>
    <dgm:cxn modelId="{60282295-07B1-4D4A-93C9-DA286B2A8FAA}" type="presParOf" srcId="{CF759E2C-0EF3-45CD-AD37-33EEB7A0E383}" destId="{2A6CED15-ADBE-48E9-B360-0B5046FAE8BE}" srcOrd="1" destOrd="0" presId="urn:microsoft.com/office/officeart/2005/8/layout/vList5"/>
    <dgm:cxn modelId="{42939D03-EF70-4FD1-A52E-BFF27941BA0C}" type="presParOf" srcId="{5CDCABB8-A6D0-4106-8DD4-13E7C2CFEC7E}" destId="{9AE1057A-A335-45C1-A0A3-FFEC541BB1D8}" srcOrd="1" destOrd="0" presId="urn:microsoft.com/office/officeart/2005/8/layout/vList5"/>
    <dgm:cxn modelId="{0FE99D04-A5C1-467F-AB5F-2C65E8547004}" type="presParOf" srcId="{5CDCABB8-A6D0-4106-8DD4-13E7C2CFEC7E}" destId="{E53CFC37-CAA3-41FB-90CD-22A8A8AAD5AA}" srcOrd="2" destOrd="0" presId="urn:microsoft.com/office/officeart/2005/8/layout/vList5"/>
    <dgm:cxn modelId="{6F92927A-160A-4563-82B9-A27D3408D38C}" type="presParOf" srcId="{E53CFC37-CAA3-41FB-90CD-22A8A8AAD5AA}" destId="{61F95652-42BB-4F75-AEE2-AE2AD7B6E431}" srcOrd="0" destOrd="0" presId="urn:microsoft.com/office/officeart/2005/8/layout/vList5"/>
    <dgm:cxn modelId="{759E39BB-D730-45C6-AB7A-5F50F3176370}" type="presParOf" srcId="{E53CFC37-CAA3-41FB-90CD-22A8A8AAD5AA}" destId="{4DDDB027-524D-4A19-9D7E-858463E954D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BEE93A-C27C-4BBC-9C82-650E1F66D21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B47D3A0C-03F2-42B4-A986-EDA509B47EF9}">
      <dgm:prSet phldrT="[Tekst]" custT="1"/>
      <dgm:spPr/>
      <dgm:t>
        <a:bodyPr/>
        <a:lstStyle/>
        <a:p>
          <a:r>
            <a:rPr lang="pl-PL" sz="2000" dirty="0"/>
            <a:t>Zielono-niebieski ład</a:t>
          </a:r>
        </a:p>
      </dgm:t>
    </dgm:pt>
    <dgm:pt modelId="{9B2554C4-50B9-4270-AB4D-BE712E9805EE}" type="parTrans" cxnId="{CEEF4C24-80A2-4DE2-A380-5DB28C28A661}">
      <dgm:prSet/>
      <dgm:spPr/>
      <dgm:t>
        <a:bodyPr/>
        <a:lstStyle/>
        <a:p>
          <a:endParaRPr lang="pl-PL"/>
        </a:p>
      </dgm:t>
    </dgm:pt>
    <dgm:pt modelId="{66108014-AB78-4A82-9A1D-3A86A833B8E4}" type="sibTrans" cxnId="{CEEF4C24-80A2-4DE2-A380-5DB28C28A661}">
      <dgm:prSet/>
      <dgm:spPr/>
      <dgm:t>
        <a:bodyPr/>
        <a:lstStyle/>
        <a:p>
          <a:endParaRPr lang="pl-PL"/>
        </a:p>
      </dgm:t>
    </dgm:pt>
    <dgm:pt modelId="{97E0EC94-96EC-4673-A828-84ADAA641722}">
      <dgm:prSet phldrT="[Tekst]" custT="1"/>
      <dgm:spPr/>
      <dgm:t>
        <a:bodyPr/>
        <a:lstStyle/>
        <a:p>
          <a:pPr>
            <a:buFont typeface="Symbol" panose="05050102010706020507" pitchFamily="18" charset="2"/>
            <a:buNone/>
          </a:pPr>
          <a:r>
            <a:rPr lang="pl-PL" sz="1600" dirty="0"/>
            <a:t>Zaprojektowanie i wdrożenie rozwiązań m.in. z zakresu:</a:t>
          </a:r>
        </a:p>
      </dgm:t>
    </dgm:pt>
    <dgm:pt modelId="{97309BC1-E0FA-4FEB-A869-71FEA705DAF9}" type="parTrans" cxnId="{4D6C8903-B171-4CC4-A71A-C6CEB06284A2}">
      <dgm:prSet/>
      <dgm:spPr/>
      <dgm:t>
        <a:bodyPr/>
        <a:lstStyle/>
        <a:p>
          <a:endParaRPr lang="pl-PL"/>
        </a:p>
      </dgm:t>
    </dgm:pt>
    <dgm:pt modelId="{7DCE4CEA-2F63-41BD-ADB4-7FE5BBE07840}" type="sibTrans" cxnId="{4D6C8903-B171-4CC4-A71A-C6CEB06284A2}">
      <dgm:prSet/>
      <dgm:spPr/>
      <dgm:t>
        <a:bodyPr/>
        <a:lstStyle/>
        <a:p>
          <a:endParaRPr lang="pl-PL"/>
        </a:p>
      </dgm:t>
    </dgm:pt>
    <dgm:pt modelId="{6625D7C2-765A-4073-993D-86C353AA017B}">
      <dgm:prSet phldrT="[Tekst]" custT="1"/>
      <dgm:spPr/>
      <dgm:t>
        <a:bodyPr/>
        <a:lstStyle/>
        <a:p>
          <a:r>
            <a:rPr lang="pl-PL" sz="2000" dirty="0"/>
            <a:t>Zdolność instytucjonalna partnerstwa</a:t>
          </a:r>
        </a:p>
      </dgm:t>
    </dgm:pt>
    <dgm:pt modelId="{301C38E9-EA96-4F7F-9896-968785E7B556}" type="parTrans" cxnId="{C03CFBE1-DE92-4883-B44D-DBF9AED50A92}">
      <dgm:prSet/>
      <dgm:spPr/>
      <dgm:t>
        <a:bodyPr/>
        <a:lstStyle/>
        <a:p>
          <a:endParaRPr lang="pl-PL"/>
        </a:p>
      </dgm:t>
    </dgm:pt>
    <dgm:pt modelId="{7A733BA3-62F8-43D8-86C8-A21574CBFA67}" type="sibTrans" cxnId="{C03CFBE1-DE92-4883-B44D-DBF9AED50A92}">
      <dgm:prSet/>
      <dgm:spPr/>
      <dgm:t>
        <a:bodyPr/>
        <a:lstStyle/>
        <a:p>
          <a:endParaRPr lang="pl-PL"/>
        </a:p>
      </dgm:t>
    </dgm:pt>
    <dgm:pt modelId="{3C995831-DB54-4BFA-B5DB-DB97E7B5085F}">
      <dgm:prSet phldrT="[Teks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wzmocnienie zdolności w zakresie zarządzanie rozwojem i więzi partnerskich (m.in. poprzez doradztwo, szkolenia, stworzenie systemu komunikacji i współpracy partnerstwa)</a:t>
          </a:r>
        </a:p>
      </dgm:t>
    </dgm:pt>
    <dgm:pt modelId="{19B4E684-51DE-43D7-89F3-E20C06705621}" type="parTrans" cxnId="{A7337635-9C1C-4F7C-873F-8076D02B997B}">
      <dgm:prSet/>
      <dgm:spPr/>
      <dgm:t>
        <a:bodyPr/>
        <a:lstStyle/>
        <a:p>
          <a:endParaRPr lang="pl-PL"/>
        </a:p>
      </dgm:t>
    </dgm:pt>
    <dgm:pt modelId="{48E4BD58-E744-4DE4-A412-477D1E027FE1}" type="sibTrans" cxnId="{A7337635-9C1C-4F7C-873F-8076D02B997B}">
      <dgm:prSet/>
      <dgm:spPr/>
      <dgm:t>
        <a:bodyPr/>
        <a:lstStyle/>
        <a:p>
          <a:endParaRPr lang="pl-PL"/>
        </a:p>
      </dgm:t>
    </dgm:pt>
    <dgm:pt modelId="{3DA47617-B63E-43ED-BB4C-E4CDBAE1198B}">
      <dgm:prSet phldrT="[Tekst]" custT="1"/>
      <dgm:spPr/>
      <dgm:t>
        <a:bodyPr/>
        <a:lstStyle/>
        <a:p>
          <a:r>
            <a:rPr lang="pl-PL" sz="2200" dirty="0"/>
            <a:t>Innowacje finansowe</a:t>
          </a:r>
        </a:p>
      </dgm:t>
    </dgm:pt>
    <dgm:pt modelId="{B00D66E5-9026-4114-B969-C7BF6D59514A}" type="parTrans" cxnId="{BD0B6771-F8C9-4CD2-97BC-A6EFBEC032BF}">
      <dgm:prSet/>
      <dgm:spPr/>
      <dgm:t>
        <a:bodyPr/>
        <a:lstStyle/>
        <a:p>
          <a:endParaRPr lang="pl-PL"/>
        </a:p>
      </dgm:t>
    </dgm:pt>
    <dgm:pt modelId="{98C75F64-E962-4B98-8686-113B3CE9141C}" type="sibTrans" cxnId="{BD0B6771-F8C9-4CD2-97BC-A6EFBEC032BF}">
      <dgm:prSet/>
      <dgm:spPr/>
      <dgm:t>
        <a:bodyPr/>
        <a:lstStyle/>
        <a:p>
          <a:endParaRPr lang="pl-PL"/>
        </a:p>
      </dgm:t>
    </dgm:pt>
    <dgm:pt modelId="{C1F46898-CF64-48FB-81A2-249C01570E73}">
      <dgm:prSet phldrT="[Tekst]" custT="1"/>
      <dgm:spPr/>
      <dgm:t>
        <a:bodyPr/>
        <a:lstStyle/>
        <a:p>
          <a:r>
            <a:rPr lang="pl-PL" sz="1600" dirty="0"/>
            <a:t>maksymalizacja wykorzystania środków perspektywy finansowej UE na lata 2021 – 2027 przy jednoczesnym, stopniowym uniezależnianiu polityki inwestycyjnej od funduszy unijnych (zaprojektowanie i wdrożenie nowych metod finansowania inwestycji, m.in. partnerstwo publiczno-prywatne)</a:t>
          </a:r>
        </a:p>
      </dgm:t>
    </dgm:pt>
    <dgm:pt modelId="{0465FF4D-2421-4F31-87AE-C9AFA1ABD29A}" type="parTrans" cxnId="{DB10791E-9035-4469-87E2-FF53FD75C498}">
      <dgm:prSet/>
      <dgm:spPr/>
      <dgm:t>
        <a:bodyPr/>
        <a:lstStyle/>
        <a:p>
          <a:endParaRPr lang="pl-PL"/>
        </a:p>
      </dgm:t>
    </dgm:pt>
    <dgm:pt modelId="{8627EAE6-7111-4004-9F74-27E683F6289A}" type="sibTrans" cxnId="{DB10791E-9035-4469-87E2-FF53FD75C498}">
      <dgm:prSet/>
      <dgm:spPr/>
      <dgm:t>
        <a:bodyPr/>
        <a:lstStyle/>
        <a:p>
          <a:endParaRPr lang="pl-PL"/>
        </a:p>
      </dgm:t>
    </dgm:pt>
    <dgm:pt modelId="{8646AF97-713D-4000-AD94-0C54D373BFCE}">
      <dgm:prSet phldrT="[Teks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zwiększenie efektywności energetycznej i oszczędności energii,</a:t>
          </a:r>
        </a:p>
      </dgm:t>
    </dgm:pt>
    <dgm:pt modelId="{F5AA0372-9FA2-4CD3-9E85-4038F12A24D0}" type="parTrans" cxnId="{527F0828-BF32-4C74-93D2-38FDA02FFFAF}">
      <dgm:prSet/>
      <dgm:spPr/>
    </dgm:pt>
    <dgm:pt modelId="{5E6DD87E-7224-4F6D-9167-CCF34D3FDCB5}" type="sibTrans" cxnId="{527F0828-BF32-4C74-93D2-38FDA02FFFAF}">
      <dgm:prSet/>
      <dgm:spPr/>
    </dgm:pt>
    <dgm:pt modelId="{AEBEA5CF-3BB5-410E-823F-D4715BAEC78F}">
      <dgm:prSet phldrT="[Teks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ograniczenia emisji gazów cieplarnianych (GHG) i innych zanieczyszczeń,</a:t>
          </a:r>
        </a:p>
      </dgm:t>
    </dgm:pt>
    <dgm:pt modelId="{620AF757-0A92-46E0-9137-3DCA219B6F44}" type="parTrans" cxnId="{A7583244-D788-432C-A989-9BD7E1475F77}">
      <dgm:prSet/>
      <dgm:spPr/>
    </dgm:pt>
    <dgm:pt modelId="{E2691DB2-BCA3-4212-8E2E-A4E87DEB3225}" type="sibTrans" cxnId="{A7583244-D788-432C-A989-9BD7E1475F77}">
      <dgm:prSet/>
      <dgm:spPr/>
    </dgm:pt>
    <dgm:pt modelId="{FF3534E9-C603-4504-9A64-3D09CF04D38B}">
      <dgm:prSet phldrT="[Teks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dirty="0"/>
            <a:t>utrzymanie dobrej jakości powietrza, bezpiecznego brzegu morskiego, zabezpieczenia przeciwpowodziowego i retencji wód, dbania o czystość rzek stanowiących zlewnię Morza Bałtyckiego</a:t>
          </a:r>
        </a:p>
      </dgm:t>
    </dgm:pt>
    <dgm:pt modelId="{9E71A962-2B4E-43F0-959C-6DE4FB82087C}" type="parTrans" cxnId="{0DF3DA08-C10D-4B13-926F-F10E0E8AD1F4}">
      <dgm:prSet/>
      <dgm:spPr/>
    </dgm:pt>
    <dgm:pt modelId="{B9FF3D0E-C09E-40A0-BFF4-33B578AAB4D0}" type="sibTrans" cxnId="{0DF3DA08-C10D-4B13-926F-F10E0E8AD1F4}">
      <dgm:prSet/>
      <dgm:spPr/>
    </dgm:pt>
    <dgm:pt modelId="{5CDCABB8-A6D0-4106-8DD4-13E7C2CFEC7E}" type="pres">
      <dgm:prSet presAssocID="{4BBEE93A-C27C-4BBC-9C82-650E1F66D21E}" presName="Name0" presStyleCnt="0">
        <dgm:presLayoutVars>
          <dgm:dir/>
          <dgm:animLvl val="lvl"/>
          <dgm:resizeHandles val="exact"/>
        </dgm:presLayoutVars>
      </dgm:prSet>
      <dgm:spPr/>
    </dgm:pt>
    <dgm:pt modelId="{CF759E2C-0EF3-45CD-AD37-33EEB7A0E383}" type="pres">
      <dgm:prSet presAssocID="{B47D3A0C-03F2-42B4-A986-EDA509B47EF9}" presName="linNode" presStyleCnt="0"/>
      <dgm:spPr/>
    </dgm:pt>
    <dgm:pt modelId="{B0FAB76D-D83F-4F15-9C4D-55C7C53C4F30}" type="pres">
      <dgm:prSet presAssocID="{B47D3A0C-03F2-42B4-A986-EDA509B47EF9}" presName="parentText" presStyleLbl="node1" presStyleIdx="0" presStyleCnt="3" custScaleX="61262" custScaleY="149902">
        <dgm:presLayoutVars>
          <dgm:chMax val="1"/>
          <dgm:bulletEnabled val="1"/>
        </dgm:presLayoutVars>
      </dgm:prSet>
      <dgm:spPr/>
    </dgm:pt>
    <dgm:pt modelId="{2A6CED15-ADBE-48E9-B360-0B5046FAE8BE}" type="pres">
      <dgm:prSet presAssocID="{B47D3A0C-03F2-42B4-A986-EDA509B47EF9}" presName="descendantText" presStyleLbl="alignAccFollowNode1" presStyleIdx="0" presStyleCnt="3" custScaleX="145034" custScaleY="168255">
        <dgm:presLayoutVars>
          <dgm:bulletEnabled val="1"/>
        </dgm:presLayoutVars>
      </dgm:prSet>
      <dgm:spPr/>
    </dgm:pt>
    <dgm:pt modelId="{9AE1057A-A335-45C1-A0A3-FFEC541BB1D8}" type="pres">
      <dgm:prSet presAssocID="{66108014-AB78-4A82-9A1D-3A86A833B8E4}" presName="sp" presStyleCnt="0"/>
      <dgm:spPr/>
    </dgm:pt>
    <dgm:pt modelId="{E53CFC37-CAA3-41FB-90CD-22A8A8AAD5AA}" type="pres">
      <dgm:prSet presAssocID="{6625D7C2-765A-4073-993D-86C353AA017B}" presName="linNode" presStyleCnt="0"/>
      <dgm:spPr/>
    </dgm:pt>
    <dgm:pt modelId="{61F95652-42BB-4F75-AEE2-AE2AD7B6E431}" type="pres">
      <dgm:prSet presAssocID="{6625D7C2-765A-4073-993D-86C353AA017B}" presName="parentText" presStyleLbl="node1" presStyleIdx="1" presStyleCnt="3" custScaleX="55408" custScaleY="121395" custLinFactNeighborX="-318">
        <dgm:presLayoutVars>
          <dgm:chMax val="1"/>
          <dgm:bulletEnabled val="1"/>
        </dgm:presLayoutVars>
      </dgm:prSet>
      <dgm:spPr/>
    </dgm:pt>
    <dgm:pt modelId="{4DDDB027-524D-4A19-9D7E-858463E954D6}" type="pres">
      <dgm:prSet presAssocID="{6625D7C2-765A-4073-993D-86C353AA017B}" presName="descendantText" presStyleLbl="alignAccFollowNode1" presStyleIdx="1" presStyleCnt="3" custScaleX="138402" custScaleY="167923" custLinFactNeighborX="-372" custLinFactNeighborY="1242">
        <dgm:presLayoutVars>
          <dgm:bulletEnabled val="1"/>
        </dgm:presLayoutVars>
      </dgm:prSet>
      <dgm:spPr/>
    </dgm:pt>
    <dgm:pt modelId="{D370B0A8-E435-41CD-8AD2-CD5C6AC0CEFF}" type="pres">
      <dgm:prSet presAssocID="{7A733BA3-62F8-43D8-86C8-A21574CBFA67}" presName="sp" presStyleCnt="0"/>
      <dgm:spPr/>
    </dgm:pt>
    <dgm:pt modelId="{8970F649-FD8D-401F-A8A5-228423B0C194}" type="pres">
      <dgm:prSet presAssocID="{3DA47617-B63E-43ED-BB4C-E4CDBAE1198B}" presName="linNode" presStyleCnt="0"/>
      <dgm:spPr/>
    </dgm:pt>
    <dgm:pt modelId="{DD0169E1-227F-461C-8823-2D4CE077EB42}" type="pres">
      <dgm:prSet presAssocID="{3DA47617-B63E-43ED-BB4C-E4CDBAE1198B}" presName="parentText" presStyleLbl="node1" presStyleIdx="2" presStyleCnt="3" custScaleX="51184">
        <dgm:presLayoutVars>
          <dgm:chMax val="1"/>
          <dgm:bulletEnabled val="1"/>
        </dgm:presLayoutVars>
      </dgm:prSet>
      <dgm:spPr/>
    </dgm:pt>
    <dgm:pt modelId="{E1B5481B-FC26-441A-8DD6-36447866E0AD}" type="pres">
      <dgm:prSet presAssocID="{3DA47617-B63E-43ED-BB4C-E4CDBAE1198B}" presName="descendantText" presStyleLbl="alignAccFollowNode1" presStyleIdx="2" presStyleCnt="3" custScaleX="139904">
        <dgm:presLayoutVars>
          <dgm:bulletEnabled val="1"/>
        </dgm:presLayoutVars>
      </dgm:prSet>
      <dgm:spPr/>
    </dgm:pt>
  </dgm:ptLst>
  <dgm:cxnLst>
    <dgm:cxn modelId="{4D6C8903-B171-4CC4-A71A-C6CEB06284A2}" srcId="{B47D3A0C-03F2-42B4-A986-EDA509B47EF9}" destId="{97E0EC94-96EC-4673-A828-84ADAA641722}" srcOrd="0" destOrd="0" parTransId="{97309BC1-E0FA-4FEB-A869-71FEA705DAF9}" sibTransId="{7DCE4CEA-2F63-41BD-ADB4-7FE5BBE07840}"/>
    <dgm:cxn modelId="{0DF3DA08-C10D-4B13-926F-F10E0E8AD1F4}" srcId="{B47D3A0C-03F2-42B4-A986-EDA509B47EF9}" destId="{FF3534E9-C603-4504-9A64-3D09CF04D38B}" srcOrd="3" destOrd="0" parTransId="{9E71A962-2B4E-43F0-959C-6DE4FB82087C}" sibTransId="{B9FF3D0E-C09E-40A0-BFF4-33B578AAB4D0}"/>
    <dgm:cxn modelId="{AC23AD1B-4A81-4AB5-9E82-B5399E77FF58}" type="presOf" srcId="{4BBEE93A-C27C-4BBC-9C82-650E1F66D21E}" destId="{5CDCABB8-A6D0-4106-8DD4-13E7C2CFEC7E}" srcOrd="0" destOrd="0" presId="urn:microsoft.com/office/officeart/2005/8/layout/vList5"/>
    <dgm:cxn modelId="{DB10791E-9035-4469-87E2-FF53FD75C498}" srcId="{3DA47617-B63E-43ED-BB4C-E4CDBAE1198B}" destId="{C1F46898-CF64-48FB-81A2-249C01570E73}" srcOrd="0" destOrd="0" parTransId="{0465FF4D-2421-4F31-87AE-C9AFA1ABD29A}" sibTransId="{8627EAE6-7111-4004-9F74-27E683F6289A}"/>
    <dgm:cxn modelId="{CEEF4C24-80A2-4DE2-A380-5DB28C28A661}" srcId="{4BBEE93A-C27C-4BBC-9C82-650E1F66D21E}" destId="{B47D3A0C-03F2-42B4-A986-EDA509B47EF9}" srcOrd="0" destOrd="0" parTransId="{9B2554C4-50B9-4270-AB4D-BE712E9805EE}" sibTransId="{66108014-AB78-4A82-9A1D-3A86A833B8E4}"/>
    <dgm:cxn modelId="{527F0828-BF32-4C74-93D2-38FDA02FFFAF}" srcId="{B47D3A0C-03F2-42B4-A986-EDA509B47EF9}" destId="{8646AF97-713D-4000-AD94-0C54D373BFCE}" srcOrd="1" destOrd="0" parTransId="{F5AA0372-9FA2-4CD3-9E85-4038F12A24D0}" sibTransId="{5E6DD87E-7224-4F6D-9167-CCF34D3FDCB5}"/>
    <dgm:cxn modelId="{A7337635-9C1C-4F7C-873F-8076D02B997B}" srcId="{6625D7C2-765A-4073-993D-86C353AA017B}" destId="{3C995831-DB54-4BFA-B5DB-DB97E7B5085F}" srcOrd="0" destOrd="0" parTransId="{19B4E684-51DE-43D7-89F3-E20C06705621}" sibTransId="{48E4BD58-E744-4DE4-A412-477D1E027FE1}"/>
    <dgm:cxn modelId="{054BDE36-4C66-43FE-AD77-D1DD2F5DC1B4}" type="presOf" srcId="{FF3534E9-C603-4504-9A64-3D09CF04D38B}" destId="{2A6CED15-ADBE-48E9-B360-0B5046FAE8BE}" srcOrd="0" destOrd="3" presId="urn:microsoft.com/office/officeart/2005/8/layout/vList5"/>
    <dgm:cxn modelId="{1789AC5C-7C0C-423A-BA8A-4640177FFB29}" type="presOf" srcId="{C1F46898-CF64-48FB-81A2-249C01570E73}" destId="{E1B5481B-FC26-441A-8DD6-36447866E0AD}" srcOrd="0" destOrd="0" presId="urn:microsoft.com/office/officeart/2005/8/layout/vList5"/>
    <dgm:cxn modelId="{A7583244-D788-432C-A989-9BD7E1475F77}" srcId="{B47D3A0C-03F2-42B4-A986-EDA509B47EF9}" destId="{AEBEA5CF-3BB5-410E-823F-D4715BAEC78F}" srcOrd="2" destOrd="0" parTransId="{620AF757-0A92-46E0-9137-3DCA219B6F44}" sibTransId="{E2691DB2-BCA3-4212-8E2E-A4E87DEB3225}"/>
    <dgm:cxn modelId="{FA072750-85A1-403C-81A8-765A06B814C9}" type="presOf" srcId="{3C995831-DB54-4BFA-B5DB-DB97E7B5085F}" destId="{4DDDB027-524D-4A19-9D7E-858463E954D6}" srcOrd="0" destOrd="0" presId="urn:microsoft.com/office/officeart/2005/8/layout/vList5"/>
    <dgm:cxn modelId="{BD0B6771-F8C9-4CD2-97BC-A6EFBEC032BF}" srcId="{4BBEE93A-C27C-4BBC-9C82-650E1F66D21E}" destId="{3DA47617-B63E-43ED-BB4C-E4CDBAE1198B}" srcOrd="2" destOrd="0" parTransId="{B00D66E5-9026-4114-B969-C7BF6D59514A}" sibTransId="{98C75F64-E962-4B98-8686-113B3CE9141C}"/>
    <dgm:cxn modelId="{3D612D52-A06F-4729-9DCD-AE55B20F8C48}" type="presOf" srcId="{B47D3A0C-03F2-42B4-A986-EDA509B47EF9}" destId="{B0FAB76D-D83F-4F15-9C4D-55C7C53C4F30}" srcOrd="0" destOrd="0" presId="urn:microsoft.com/office/officeart/2005/8/layout/vList5"/>
    <dgm:cxn modelId="{44CFF876-0B1E-41CE-BCBD-868B51D820FC}" type="presOf" srcId="{8646AF97-713D-4000-AD94-0C54D373BFCE}" destId="{2A6CED15-ADBE-48E9-B360-0B5046FAE8BE}" srcOrd="0" destOrd="1" presId="urn:microsoft.com/office/officeart/2005/8/layout/vList5"/>
    <dgm:cxn modelId="{A03B0488-D1E0-44C1-9FAA-2BCDA84F625E}" type="presOf" srcId="{3DA47617-B63E-43ED-BB4C-E4CDBAE1198B}" destId="{DD0169E1-227F-461C-8823-2D4CE077EB42}" srcOrd="0" destOrd="0" presId="urn:microsoft.com/office/officeart/2005/8/layout/vList5"/>
    <dgm:cxn modelId="{C03CFBE1-DE92-4883-B44D-DBF9AED50A92}" srcId="{4BBEE93A-C27C-4BBC-9C82-650E1F66D21E}" destId="{6625D7C2-765A-4073-993D-86C353AA017B}" srcOrd="1" destOrd="0" parTransId="{301C38E9-EA96-4F7F-9896-968785E7B556}" sibTransId="{7A733BA3-62F8-43D8-86C8-A21574CBFA67}"/>
    <dgm:cxn modelId="{5FE770E4-88EE-4A0A-BD91-33984E614BAB}" type="presOf" srcId="{97E0EC94-96EC-4673-A828-84ADAA641722}" destId="{2A6CED15-ADBE-48E9-B360-0B5046FAE8BE}" srcOrd="0" destOrd="0" presId="urn:microsoft.com/office/officeart/2005/8/layout/vList5"/>
    <dgm:cxn modelId="{0BA608ED-C141-4DC8-A0F6-9B27C0D3396D}" type="presOf" srcId="{AEBEA5CF-3BB5-410E-823F-D4715BAEC78F}" destId="{2A6CED15-ADBE-48E9-B360-0B5046FAE8BE}" srcOrd="0" destOrd="2" presId="urn:microsoft.com/office/officeart/2005/8/layout/vList5"/>
    <dgm:cxn modelId="{ADB5B2F5-8C27-4E32-B119-EBFCF314A82F}" type="presOf" srcId="{6625D7C2-765A-4073-993D-86C353AA017B}" destId="{61F95652-42BB-4F75-AEE2-AE2AD7B6E431}" srcOrd="0" destOrd="0" presId="urn:microsoft.com/office/officeart/2005/8/layout/vList5"/>
    <dgm:cxn modelId="{39FC00E3-0495-4141-9A6B-EEFDA5E95A4C}" type="presParOf" srcId="{5CDCABB8-A6D0-4106-8DD4-13E7C2CFEC7E}" destId="{CF759E2C-0EF3-45CD-AD37-33EEB7A0E383}" srcOrd="0" destOrd="0" presId="urn:microsoft.com/office/officeart/2005/8/layout/vList5"/>
    <dgm:cxn modelId="{8DFE99A5-703F-4B7A-8271-A2E3C2D99E96}" type="presParOf" srcId="{CF759E2C-0EF3-45CD-AD37-33EEB7A0E383}" destId="{B0FAB76D-D83F-4F15-9C4D-55C7C53C4F30}" srcOrd="0" destOrd="0" presId="urn:microsoft.com/office/officeart/2005/8/layout/vList5"/>
    <dgm:cxn modelId="{60282295-07B1-4D4A-93C9-DA286B2A8FAA}" type="presParOf" srcId="{CF759E2C-0EF3-45CD-AD37-33EEB7A0E383}" destId="{2A6CED15-ADBE-48E9-B360-0B5046FAE8BE}" srcOrd="1" destOrd="0" presId="urn:microsoft.com/office/officeart/2005/8/layout/vList5"/>
    <dgm:cxn modelId="{42939D03-EF70-4FD1-A52E-BFF27941BA0C}" type="presParOf" srcId="{5CDCABB8-A6D0-4106-8DD4-13E7C2CFEC7E}" destId="{9AE1057A-A335-45C1-A0A3-FFEC541BB1D8}" srcOrd="1" destOrd="0" presId="urn:microsoft.com/office/officeart/2005/8/layout/vList5"/>
    <dgm:cxn modelId="{0FE99D04-A5C1-467F-AB5F-2C65E8547004}" type="presParOf" srcId="{5CDCABB8-A6D0-4106-8DD4-13E7C2CFEC7E}" destId="{E53CFC37-CAA3-41FB-90CD-22A8A8AAD5AA}" srcOrd="2" destOrd="0" presId="urn:microsoft.com/office/officeart/2005/8/layout/vList5"/>
    <dgm:cxn modelId="{6F92927A-160A-4563-82B9-A27D3408D38C}" type="presParOf" srcId="{E53CFC37-CAA3-41FB-90CD-22A8A8AAD5AA}" destId="{61F95652-42BB-4F75-AEE2-AE2AD7B6E431}" srcOrd="0" destOrd="0" presId="urn:microsoft.com/office/officeart/2005/8/layout/vList5"/>
    <dgm:cxn modelId="{759E39BB-D730-45C6-AB7A-5F50F3176370}" type="presParOf" srcId="{E53CFC37-CAA3-41FB-90CD-22A8A8AAD5AA}" destId="{4DDDB027-524D-4A19-9D7E-858463E954D6}" srcOrd="1" destOrd="0" presId="urn:microsoft.com/office/officeart/2005/8/layout/vList5"/>
    <dgm:cxn modelId="{70E79508-6539-428C-99DE-07930276A129}" type="presParOf" srcId="{5CDCABB8-A6D0-4106-8DD4-13E7C2CFEC7E}" destId="{D370B0A8-E435-41CD-8AD2-CD5C6AC0CEFF}" srcOrd="3" destOrd="0" presId="urn:microsoft.com/office/officeart/2005/8/layout/vList5"/>
    <dgm:cxn modelId="{EB8187CB-14ED-4A4F-8205-63238CF60174}" type="presParOf" srcId="{5CDCABB8-A6D0-4106-8DD4-13E7C2CFEC7E}" destId="{8970F649-FD8D-401F-A8A5-228423B0C194}" srcOrd="4" destOrd="0" presId="urn:microsoft.com/office/officeart/2005/8/layout/vList5"/>
    <dgm:cxn modelId="{1943A5F3-461D-433B-87C3-C71E1723155F}" type="presParOf" srcId="{8970F649-FD8D-401F-A8A5-228423B0C194}" destId="{DD0169E1-227F-461C-8823-2D4CE077EB42}" srcOrd="0" destOrd="0" presId="urn:microsoft.com/office/officeart/2005/8/layout/vList5"/>
    <dgm:cxn modelId="{B6EE556E-7051-495E-B267-D04276E6C7C1}" type="presParOf" srcId="{8970F649-FD8D-401F-A8A5-228423B0C194}" destId="{E1B5481B-FC26-441A-8DD6-36447866E0A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D86A88B-4CA8-4069-B73E-C5E2905A5861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F561ED18-E28D-47DD-B3D9-B559098AF7D6}">
      <dgm:prSet phldrT="[Tekst]" custT="1"/>
      <dgm:spPr>
        <a:solidFill>
          <a:srgbClr val="FFFFCC"/>
        </a:solidFill>
      </dgm:spPr>
      <dgm:t>
        <a:bodyPr/>
        <a:lstStyle/>
        <a:p>
          <a:r>
            <a:rPr lang="pl-PL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Cel 1. Atrakcyjne miejsce do życia blisko natury</a:t>
          </a:r>
        </a:p>
      </dgm:t>
    </dgm:pt>
    <dgm:pt modelId="{000F1E71-1876-405B-947A-51028F94F500}" type="parTrans" cxnId="{762B0DCC-050E-4315-B66D-98CD17C8AAC4}">
      <dgm:prSet/>
      <dgm:spPr/>
      <dgm:t>
        <a:bodyPr/>
        <a:lstStyle/>
        <a:p>
          <a:endParaRPr lang="pl-PL"/>
        </a:p>
      </dgm:t>
    </dgm:pt>
    <dgm:pt modelId="{98D437FC-16AC-40B6-AFE0-F709B6B17E21}" type="sibTrans" cxnId="{762B0DCC-050E-4315-B66D-98CD17C8AAC4}">
      <dgm:prSet/>
      <dgm:spPr/>
      <dgm:t>
        <a:bodyPr/>
        <a:lstStyle/>
        <a:p>
          <a:endParaRPr lang="pl-PL"/>
        </a:p>
      </dgm:t>
    </dgm:pt>
    <dgm:pt modelId="{1B7E825F-9C63-4946-A531-A6796B2B95CF}">
      <dgm:prSet phldrT="[Tekst]" custT="1"/>
      <dgm:spPr>
        <a:solidFill>
          <a:srgbClr val="CCFFCC"/>
        </a:solidFill>
      </dgm:spPr>
      <dgm:t>
        <a:bodyPr/>
        <a:lstStyle/>
        <a:p>
          <a:r>
            <a:rPr lang="pl-PL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rPr>
            <a:t>Cel 2. Zielona transformacja</a:t>
          </a:r>
          <a:endParaRPr lang="pl-PL" sz="2000" b="1" dirty="0">
            <a:solidFill>
              <a:srgbClr val="002060"/>
            </a:solidFill>
          </a:endParaRPr>
        </a:p>
      </dgm:t>
    </dgm:pt>
    <dgm:pt modelId="{FB2ADE37-3C6D-4B06-933D-64A56FF5DEC8}" type="parTrans" cxnId="{1770BBB2-E785-462A-BB24-AC10CAEA9C74}">
      <dgm:prSet/>
      <dgm:spPr/>
      <dgm:t>
        <a:bodyPr/>
        <a:lstStyle/>
        <a:p>
          <a:endParaRPr lang="pl-PL"/>
        </a:p>
      </dgm:t>
    </dgm:pt>
    <dgm:pt modelId="{E1C283DC-F25C-4ABB-B908-AD3C22E81D69}" type="sibTrans" cxnId="{1770BBB2-E785-462A-BB24-AC10CAEA9C74}">
      <dgm:prSet/>
      <dgm:spPr/>
      <dgm:t>
        <a:bodyPr/>
        <a:lstStyle/>
        <a:p>
          <a:endParaRPr lang="pl-PL"/>
        </a:p>
      </dgm:t>
    </dgm:pt>
    <dgm:pt modelId="{18ADCF03-44FC-4789-8503-D1DFBD29C0E2}">
      <dgm:prSet phldrT="[Tekst]" custT="1"/>
      <dgm:spPr>
        <a:solidFill>
          <a:srgbClr val="FF9900"/>
        </a:solidFill>
      </dgm:spPr>
      <dgm:t>
        <a:bodyPr/>
        <a:lstStyle/>
        <a:p>
          <a:r>
            <a:rPr lang="pl-PL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rPr>
            <a:t>Cel 3. Konkurencyjna gospodarka</a:t>
          </a:r>
          <a:endParaRPr lang="pl-PL" sz="2000" b="1" dirty="0">
            <a:solidFill>
              <a:srgbClr val="002060"/>
            </a:solidFill>
          </a:endParaRPr>
        </a:p>
      </dgm:t>
    </dgm:pt>
    <dgm:pt modelId="{3140794A-BAFB-420C-8231-C137375EAAC4}" type="parTrans" cxnId="{ED81BEF3-702D-40DD-BC8F-3F9FD792A5B8}">
      <dgm:prSet/>
      <dgm:spPr/>
      <dgm:t>
        <a:bodyPr/>
        <a:lstStyle/>
        <a:p>
          <a:endParaRPr lang="pl-PL"/>
        </a:p>
      </dgm:t>
    </dgm:pt>
    <dgm:pt modelId="{8D1737CE-D6B7-48DB-BF28-85C1B1CBE923}" type="sibTrans" cxnId="{ED81BEF3-702D-40DD-BC8F-3F9FD792A5B8}">
      <dgm:prSet/>
      <dgm:spPr/>
      <dgm:t>
        <a:bodyPr/>
        <a:lstStyle/>
        <a:p>
          <a:endParaRPr lang="pl-PL"/>
        </a:p>
      </dgm:t>
    </dgm:pt>
    <dgm:pt modelId="{B8ED42BA-621E-444C-BFB6-95C968C1A39C}">
      <dgm:prSet phldrT="[Tekst]" custT="1"/>
      <dgm:spPr>
        <a:solidFill>
          <a:srgbClr val="CCCCFF"/>
        </a:solidFill>
      </dgm:spPr>
      <dgm:t>
        <a:bodyPr/>
        <a:lstStyle/>
        <a:p>
          <a:r>
            <a:rPr lang="pl-PL" sz="1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rPr>
            <a:t>Cel 4. Zrównoważona i jakościowo atrakcyjna turystyka oparta na poszanowaniu dziedzictwa kulturowego i przyrodniczego</a:t>
          </a:r>
          <a:endParaRPr lang="pl-PL" sz="1800" b="1" dirty="0">
            <a:solidFill>
              <a:srgbClr val="002060"/>
            </a:solidFill>
          </a:endParaRPr>
        </a:p>
      </dgm:t>
    </dgm:pt>
    <dgm:pt modelId="{64EA9B30-19B3-483B-AD57-E95A80DA74ED}" type="parTrans" cxnId="{ED0EDBD0-55CC-4026-B708-99EC50901F9B}">
      <dgm:prSet/>
      <dgm:spPr/>
      <dgm:t>
        <a:bodyPr/>
        <a:lstStyle/>
        <a:p>
          <a:endParaRPr lang="pl-PL"/>
        </a:p>
      </dgm:t>
    </dgm:pt>
    <dgm:pt modelId="{AB8C543D-177B-4345-AAFF-A14B294C073B}" type="sibTrans" cxnId="{ED0EDBD0-55CC-4026-B708-99EC50901F9B}">
      <dgm:prSet/>
      <dgm:spPr/>
      <dgm:t>
        <a:bodyPr/>
        <a:lstStyle/>
        <a:p>
          <a:endParaRPr lang="pl-PL"/>
        </a:p>
      </dgm:t>
    </dgm:pt>
    <dgm:pt modelId="{F4CA4473-CF87-42C3-B3AE-B03149C18574}" type="pres">
      <dgm:prSet presAssocID="{3D86A88B-4CA8-4069-B73E-C5E2905A5861}" presName="cycle" presStyleCnt="0">
        <dgm:presLayoutVars>
          <dgm:dir/>
          <dgm:resizeHandles val="exact"/>
        </dgm:presLayoutVars>
      </dgm:prSet>
      <dgm:spPr/>
    </dgm:pt>
    <dgm:pt modelId="{6FAFBF1F-BB12-46B3-88FB-5EAC852C37C7}" type="pres">
      <dgm:prSet presAssocID="{F561ED18-E28D-47DD-B3D9-B559098AF7D6}" presName="node" presStyleLbl="node1" presStyleIdx="0" presStyleCnt="4" custScaleX="118541" custScaleY="97421" custRadScaleRad="93066">
        <dgm:presLayoutVars>
          <dgm:bulletEnabled val="1"/>
        </dgm:presLayoutVars>
      </dgm:prSet>
      <dgm:spPr/>
    </dgm:pt>
    <dgm:pt modelId="{DC467AD6-81D2-4CC4-8F7B-6796A19BB066}" type="pres">
      <dgm:prSet presAssocID="{F561ED18-E28D-47DD-B3D9-B559098AF7D6}" presName="spNode" presStyleCnt="0"/>
      <dgm:spPr/>
    </dgm:pt>
    <dgm:pt modelId="{940265F6-9137-4731-A134-130D6599522D}" type="pres">
      <dgm:prSet presAssocID="{98D437FC-16AC-40B6-AFE0-F709B6B17E21}" presName="sibTrans" presStyleLbl="sibTrans1D1" presStyleIdx="0" presStyleCnt="4"/>
      <dgm:spPr/>
    </dgm:pt>
    <dgm:pt modelId="{CB836460-4849-4ADA-B089-0A503E33712B}" type="pres">
      <dgm:prSet presAssocID="{1B7E825F-9C63-4946-A531-A6796B2B95CF}" presName="node" presStyleLbl="node1" presStyleIdx="1" presStyleCnt="4" custScaleX="111871" custScaleY="120844" custRadScaleRad="100440" custRadScaleInc="2851">
        <dgm:presLayoutVars>
          <dgm:bulletEnabled val="1"/>
        </dgm:presLayoutVars>
      </dgm:prSet>
      <dgm:spPr/>
    </dgm:pt>
    <dgm:pt modelId="{868F7B96-9E79-488F-BA8C-21033328D20E}" type="pres">
      <dgm:prSet presAssocID="{1B7E825F-9C63-4946-A531-A6796B2B95CF}" presName="spNode" presStyleCnt="0"/>
      <dgm:spPr/>
    </dgm:pt>
    <dgm:pt modelId="{09AB722A-E00D-49D0-9D7F-F16A04E37097}" type="pres">
      <dgm:prSet presAssocID="{E1C283DC-F25C-4ABB-B908-AD3C22E81D69}" presName="sibTrans" presStyleLbl="sibTrans1D1" presStyleIdx="1" presStyleCnt="4"/>
      <dgm:spPr/>
    </dgm:pt>
    <dgm:pt modelId="{543A9786-621B-49B6-98EC-EEE75995CD88}" type="pres">
      <dgm:prSet presAssocID="{18ADCF03-44FC-4789-8503-D1DFBD29C0E2}" presName="node" presStyleLbl="node1" presStyleIdx="2" presStyleCnt="4" custScaleX="123648" custRadScaleRad="95522" custRadScaleInc="-7853">
        <dgm:presLayoutVars>
          <dgm:bulletEnabled val="1"/>
        </dgm:presLayoutVars>
      </dgm:prSet>
      <dgm:spPr/>
    </dgm:pt>
    <dgm:pt modelId="{59AD395A-D409-4210-8357-FB90A133D4D5}" type="pres">
      <dgm:prSet presAssocID="{18ADCF03-44FC-4789-8503-D1DFBD29C0E2}" presName="spNode" presStyleCnt="0"/>
      <dgm:spPr/>
    </dgm:pt>
    <dgm:pt modelId="{31DB36C2-1CA5-4D8C-9AB5-6AA57B8919E6}" type="pres">
      <dgm:prSet presAssocID="{8D1737CE-D6B7-48DB-BF28-85C1B1CBE923}" presName="sibTrans" presStyleLbl="sibTrans1D1" presStyleIdx="2" presStyleCnt="4"/>
      <dgm:spPr/>
    </dgm:pt>
    <dgm:pt modelId="{0588398C-E497-4C62-87A7-1B3805B9E80F}" type="pres">
      <dgm:prSet presAssocID="{B8ED42BA-621E-444C-BFB6-95C968C1A39C}" presName="node" presStyleLbl="node1" presStyleIdx="3" presStyleCnt="4" custScaleX="146695" custScaleY="126247" custRadScaleRad="99563" custRadScaleInc="-8634">
        <dgm:presLayoutVars>
          <dgm:bulletEnabled val="1"/>
        </dgm:presLayoutVars>
      </dgm:prSet>
      <dgm:spPr/>
    </dgm:pt>
    <dgm:pt modelId="{29E8C7B2-3A36-4170-8E11-0A40D298CA23}" type="pres">
      <dgm:prSet presAssocID="{B8ED42BA-621E-444C-BFB6-95C968C1A39C}" presName="spNode" presStyleCnt="0"/>
      <dgm:spPr/>
    </dgm:pt>
    <dgm:pt modelId="{944281E2-15C5-4F23-86D8-F932CA457DC9}" type="pres">
      <dgm:prSet presAssocID="{AB8C543D-177B-4345-AAFF-A14B294C073B}" presName="sibTrans" presStyleLbl="sibTrans1D1" presStyleIdx="3" presStyleCnt="4"/>
      <dgm:spPr/>
    </dgm:pt>
  </dgm:ptLst>
  <dgm:cxnLst>
    <dgm:cxn modelId="{3BFE5303-7C87-4308-A8BF-D0AA39992217}" type="presOf" srcId="{B8ED42BA-621E-444C-BFB6-95C968C1A39C}" destId="{0588398C-E497-4C62-87A7-1B3805B9E80F}" srcOrd="0" destOrd="0" presId="urn:microsoft.com/office/officeart/2005/8/layout/cycle6"/>
    <dgm:cxn modelId="{24CE5A20-831D-4E94-9FFE-BECD0E79349A}" type="presOf" srcId="{E1C283DC-F25C-4ABB-B908-AD3C22E81D69}" destId="{09AB722A-E00D-49D0-9D7F-F16A04E37097}" srcOrd="0" destOrd="0" presId="urn:microsoft.com/office/officeart/2005/8/layout/cycle6"/>
    <dgm:cxn modelId="{D1175B6A-39FE-4A29-BFEE-81A04905AD0B}" type="presOf" srcId="{3D86A88B-4CA8-4069-B73E-C5E2905A5861}" destId="{F4CA4473-CF87-42C3-B3AE-B03149C18574}" srcOrd="0" destOrd="0" presId="urn:microsoft.com/office/officeart/2005/8/layout/cycle6"/>
    <dgm:cxn modelId="{4EE3A36C-8926-446A-86A7-62A989104068}" type="presOf" srcId="{AB8C543D-177B-4345-AAFF-A14B294C073B}" destId="{944281E2-15C5-4F23-86D8-F932CA457DC9}" srcOrd="0" destOrd="0" presId="urn:microsoft.com/office/officeart/2005/8/layout/cycle6"/>
    <dgm:cxn modelId="{44AFE151-54F2-4254-854E-AA107C22E5CB}" type="presOf" srcId="{1B7E825F-9C63-4946-A531-A6796B2B95CF}" destId="{CB836460-4849-4ADA-B089-0A503E33712B}" srcOrd="0" destOrd="0" presId="urn:microsoft.com/office/officeart/2005/8/layout/cycle6"/>
    <dgm:cxn modelId="{B8A0DC5A-1D14-4319-800C-50C79CDB8F16}" type="presOf" srcId="{98D437FC-16AC-40B6-AFE0-F709B6B17E21}" destId="{940265F6-9137-4731-A134-130D6599522D}" srcOrd="0" destOrd="0" presId="urn:microsoft.com/office/officeart/2005/8/layout/cycle6"/>
    <dgm:cxn modelId="{6B623FA9-E623-4660-A3B0-94A8828BD02C}" type="presOf" srcId="{18ADCF03-44FC-4789-8503-D1DFBD29C0E2}" destId="{543A9786-621B-49B6-98EC-EEE75995CD88}" srcOrd="0" destOrd="0" presId="urn:microsoft.com/office/officeart/2005/8/layout/cycle6"/>
    <dgm:cxn modelId="{1770BBB2-E785-462A-BB24-AC10CAEA9C74}" srcId="{3D86A88B-4CA8-4069-B73E-C5E2905A5861}" destId="{1B7E825F-9C63-4946-A531-A6796B2B95CF}" srcOrd="1" destOrd="0" parTransId="{FB2ADE37-3C6D-4B06-933D-64A56FF5DEC8}" sibTransId="{E1C283DC-F25C-4ABB-B908-AD3C22E81D69}"/>
    <dgm:cxn modelId="{762B0DCC-050E-4315-B66D-98CD17C8AAC4}" srcId="{3D86A88B-4CA8-4069-B73E-C5E2905A5861}" destId="{F561ED18-E28D-47DD-B3D9-B559098AF7D6}" srcOrd="0" destOrd="0" parTransId="{000F1E71-1876-405B-947A-51028F94F500}" sibTransId="{98D437FC-16AC-40B6-AFE0-F709B6B17E21}"/>
    <dgm:cxn modelId="{ED0EDBD0-55CC-4026-B708-99EC50901F9B}" srcId="{3D86A88B-4CA8-4069-B73E-C5E2905A5861}" destId="{B8ED42BA-621E-444C-BFB6-95C968C1A39C}" srcOrd="3" destOrd="0" parTransId="{64EA9B30-19B3-483B-AD57-E95A80DA74ED}" sibTransId="{AB8C543D-177B-4345-AAFF-A14B294C073B}"/>
    <dgm:cxn modelId="{EB765AD8-ADFD-454A-A5B3-D6FA7C71442D}" type="presOf" srcId="{F561ED18-E28D-47DD-B3D9-B559098AF7D6}" destId="{6FAFBF1F-BB12-46B3-88FB-5EAC852C37C7}" srcOrd="0" destOrd="0" presId="urn:microsoft.com/office/officeart/2005/8/layout/cycle6"/>
    <dgm:cxn modelId="{27A23BE2-C374-49AB-B7CD-B163167F22E5}" type="presOf" srcId="{8D1737CE-D6B7-48DB-BF28-85C1B1CBE923}" destId="{31DB36C2-1CA5-4D8C-9AB5-6AA57B8919E6}" srcOrd="0" destOrd="0" presId="urn:microsoft.com/office/officeart/2005/8/layout/cycle6"/>
    <dgm:cxn modelId="{ED81BEF3-702D-40DD-BC8F-3F9FD792A5B8}" srcId="{3D86A88B-4CA8-4069-B73E-C5E2905A5861}" destId="{18ADCF03-44FC-4789-8503-D1DFBD29C0E2}" srcOrd="2" destOrd="0" parTransId="{3140794A-BAFB-420C-8231-C137375EAAC4}" sibTransId="{8D1737CE-D6B7-48DB-BF28-85C1B1CBE923}"/>
    <dgm:cxn modelId="{B7598C75-DF8D-4733-983B-8FAC8CD159BE}" type="presParOf" srcId="{F4CA4473-CF87-42C3-B3AE-B03149C18574}" destId="{6FAFBF1F-BB12-46B3-88FB-5EAC852C37C7}" srcOrd="0" destOrd="0" presId="urn:microsoft.com/office/officeart/2005/8/layout/cycle6"/>
    <dgm:cxn modelId="{F3AFB664-9466-49F7-9F5E-CBC03E68E943}" type="presParOf" srcId="{F4CA4473-CF87-42C3-B3AE-B03149C18574}" destId="{DC467AD6-81D2-4CC4-8F7B-6796A19BB066}" srcOrd="1" destOrd="0" presId="urn:microsoft.com/office/officeart/2005/8/layout/cycle6"/>
    <dgm:cxn modelId="{857CC375-77C4-4127-9C96-56C3DAE87DFA}" type="presParOf" srcId="{F4CA4473-CF87-42C3-B3AE-B03149C18574}" destId="{940265F6-9137-4731-A134-130D6599522D}" srcOrd="2" destOrd="0" presId="urn:microsoft.com/office/officeart/2005/8/layout/cycle6"/>
    <dgm:cxn modelId="{84750463-49F9-40DE-B995-89C3C99EB70A}" type="presParOf" srcId="{F4CA4473-CF87-42C3-B3AE-B03149C18574}" destId="{CB836460-4849-4ADA-B089-0A503E33712B}" srcOrd="3" destOrd="0" presId="urn:microsoft.com/office/officeart/2005/8/layout/cycle6"/>
    <dgm:cxn modelId="{37EB6E52-2BB6-446F-9601-E618F6A5583F}" type="presParOf" srcId="{F4CA4473-CF87-42C3-B3AE-B03149C18574}" destId="{868F7B96-9E79-488F-BA8C-21033328D20E}" srcOrd="4" destOrd="0" presId="urn:microsoft.com/office/officeart/2005/8/layout/cycle6"/>
    <dgm:cxn modelId="{18C4DA39-5801-437E-906F-4E9E9EEDA252}" type="presParOf" srcId="{F4CA4473-CF87-42C3-B3AE-B03149C18574}" destId="{09AB722A-E00D-49D0-9D7F-F16A04E37097}" srcOrd="5" destOrd="0" presId="urn:microsoft.com/office/officeart/2005/8/layout/cycle6"/>
    <dgm:cxn modelId="{E55E3200-16FB-4122-8A9F-2547C87EB46C}" type="presParOf" srcId="{F4CA4473-CF87-42C3-B3AE-B03149C18574}" destId="{543A9786-621B-49B6-98EC-EEE75995CD88}" srcOrd="6" destOrd="0" presId="urn:microsoft.com/office/officeart/2005/8/layout/cycle6"/>
    <dgm:cxn modelId="{FFFAF9D5-8934-4182-9895-BE50A74FE262}" type="presParOf" srcId="{F4CA4473-CF87-42C3-B3AE-B03149C18574}" destId="{59AD395A-D409-4210-8357-FB90A133D4D5}" srcOrd="7" destOrd="0" presId="urn:microsoft.com/office/officeart/2005/8/layout/cycle6"/>
    <dgm:cxn modelId="{326EF570-B09B-4302-92D3-AF529C8E790B}" type="presParOf" srcId="{F4CA4473-CF87-42C3-B3AE-B03149C18574}" destId="{31DB36C2-1CA5-4D8C-9AB5-6AA57B8919E6}" srcOrd="8" destOrd="0" presId="urn:microsoft.com/office/officeart/2005/8/layout/cycle6"/>
    <dgm:cxn modelId="{DF03F972-8DA7-42E4-8BBD-69367D435BA5}" type="presParOf" srcId="{F4CA4473-CF87-42C3-B3AE-B03149C18574}" destId="{0588398C-E497-4C62-87A7-1B3805B9E80F}" srcOrd="9" destOrd="0" presId="urn:microsoft.com/office/officeart/2005/8/layout/cycle6"/>
    <dgm:cxn modelId="{9D877F16-DB62-4609-90C8-59B24FEB1673}" type="presParOf" srcId="{F4CA4473-CF87-42C3-B3AE-B03149C18574}" destId="{29E8C7B2-3A36-4170-8E11-0A40D298CA23}" srcOrd="10" destOrd="0" presId="urn:microsoft.com/office/officeart/2005/8/layout/cycle6"/>
    <dgm:cxn modelId="{CAFF4755-156B-4011-93B1-CF9C787B88CB}" type="presParOf" srcId="{F4CA4473-CF87-42C3-B3AE-B03149C18574}" destId="{944281E2-15C5-4F23-86D8-F932CA457DC9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7BCA081-960A-4D12-9709-D581EE6E482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79090C4-54D9-4E60-A37F-882A8FFE31B4}">
      <dgm:prSet phldrT="[Tekst]" custT="1"/>
      <dgm:spPr>
        <a:solidFill>
          <a:srgbClr val="FFFFCC"/>
        </a:solidFill>
      </dgm:spPr>
      <dgm:t>
        <a:bodyPr/>
        <a:lstStyle/>
        <a:p>
          <a:r>
            <a:rPr lang="pl-PL" sz="2400" b="1" dirty="0">
              <a:solidFill>
                <a:srgbClr val="002060"/>
              </a:solidFill>
            </a:rPr>
            <a:t>Cel strategiczny 1.</a:t>
          </a:r>
          <a:r>
            <a:rPr lang="pl-PL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pl-PL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Atrakcyjne miejsce do życia blisko natury</a:t>
          </a:r>
          <a:endParaRPr lang="pl-PL" sz="3200" dirty="0">
            <a:solidFill>
              <a:srgbClr val="002060"/>
            </a:solidFill>
          </a:endParaRPr>
        </a:p>
      </dgm:t>
    </dgm:pt>
    <dgm:pt modelId="{B3F7721C-15A4-4B83-AE04-145361A68B8A}" type="parTrans" cxnId="{D1BC51A2-16BF-4F30-BD56-F9D66B7974AD}">
      <dgm:prSet/>
      <dgm:spPr/>
      <dgm:t>
        <a:bodyPr/>
        <a:lstStyle/>
        <a:p>
          <a:endParaRPr lang="pl-PL"/>
        </a:p>
      </dgm:t>
    </dgm:pt>
    <dgm:pt modelId="{C26D1173-D82D-4FCE-902C-ABA0C949C785}" type="sibTrans" cxnId="{D1BC51A2-16BF-4F30-BD56-F9D66B7974AD}">
      <dgm:prSet/>
      <dgm:spPr/>
      <dgm:t>
        <a:bodyPr/>
        <a:lstStyle/>
        <a:p>
          <a:endParaRPr lang="pl-PL"/>
        </a:p>
      </dgm:t>
    </dgm:pt>
    <dgm:pt modelId="{8BEB5877-FAED-4258-8884-98EF9C8F9AD9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pl-PL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Funkcjonalna przestrzeń - zwiększenie estetyki i funkcjonalności przestrzeni publicznych</a:t>
          </a:r>
        </a:p>
      </dgm:t>
    </dgm:pt>
    <dgm:pt modelId="{F5EAAA90-E1F1-4DDC-A5F1-759FA07E71F8}" type="sibTrans" cxnId="{B3929133-F9A1-4CE2-8532-A306E86423A1}">
      <dgm:prSet/>
      <dgm:spPr/>
      <dgm:t>
        <a:bodyPr/>
        <a:lstStyle/>
        <a:p>
          <a:endParaRPr lang="pl-PL"/>
        </a:p>
      </dgm:t>
    </dgm:pt>
    <dgm:pt modelId="{614B82D0-4565-4DCE-83DB-3A394F2D577D}" type="parTrans" cxnId="{B3929133-F9A1-4CE2-8532-A306E86423A1}">
      <dgm:prSet/>
      <dgm:spPr/>
      <dgm:t>
        <a:bodyPr/>
        <a:lstStyle/>
        <a:p>
          <a:endParaRPr lang="pl-PL"/>
        </a:p>
      </dgm:t>
    </dgm:pt>
    <dgm:pt modelId="{89A380E6-28F4-4928-ADCE-1C7319292C08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pl-PL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Dostępne i wysokiej jakości usługi wspierające jakość życia  mieszkańców</a:t>
          </a:r>
        </a:p>
      </dgm:t>
    </dgm:pt>
    <dgm:pt modelId="{150B8CD3-7CB8-41ED-9B5E-7C62C40DF918}" type="sibTrans" cxnId="{8278EC39-55D1-4E57-949A-473F26BC9E8C}">
      <dgm:prSet/>
      <dgm:spPr/>
      <dgm:t>
        <a:bodyPr/>
        <a:lstStyle/>
        <a:p>
          <a:endParaRPr lang="pl-PL"/>
        </a:p>
      </dgm:t>
    </dgm:pt>
    <dgm:pt modelId="{5600EEE2-9586-4940-8D06-1DDF6E40B9B4}" type="parTrans" cxnId="{8278EC39-55D1-4E57-949A-473F26BC9E8C}">
      <dgm:prSet/>
      <dgm:spPr/>
      <dgm:t>
        <a:bodyPr/>
        <a:lstStyle/>
        <a:p>
          <a:endParaRPr lang="pl-PL"/>
        </a:p>
      </dgm:t>
    </dgm:pt>
    <dgm:pt modelId="{0338F39B-4F6F-4641-A113-FCDC97AA97E6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pl-PL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Rozwój infrastruktury na potrzeby dostępnych i wysokiej jakości usług wspierających jakość życia mieszkańców</a:t>
          </a:r>
        </a:p>
      </dgm:t>
    </dgm:pt>
    <dgm:pt modelId="{79BE0698-3EF9-4D4C-B859-F5E3F257C1A9}" type="parTrans" cxnId="{9BFA573F-D873-49A7-A042-2A0649854D52}">
      <dgm:prSet/>
      <dgm:spPr/>
      <dgm:t>
        <a:bodyPr/>
        <a:lstStyle/>
        <a:p>
          <a:endParaRPr lang="pl-PL"/>
        </a:p>
      </dgm:t>
    </dgm:pt>
    <dgm:pt modelId="{D44288AB-30B4-47D9-A1B4-9AC2828B2BA9}" type="sibTrans" cxnId="{9BFA573F-D873-49A7-A042-2A0649854D52}">
      <dgm:prSet/>
      <dgm:spPr/>
      <dgm:t>
        <a:bodyPr/>
        <a:lstStyle/>
        <a:p>
          <a:endParaRPr lang="pl-PL"/>
        </a:p>
      </dgm:t>
    </dgm:pt>
    <dgm:pt modelId="{B81EB3AE-1BC3-48FB-89FE-EF5D492A46E0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pl-PL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Stworzenie podstaw polityki zrównoważonego budownictwa, w tym mieszkaniowego </a:t>
          </a:r>
        </a:p>
      </dgm:t>
    </dgm:pt>
    <dgm:pt modelId="{9C074633-B891-4356-A5B4-6919BCE56622}" type="parTrans" cxnId="{270F3EF7-7F7F-4FCF-9E10-EBD529846666}">
      <dgm:prSet/>
      <dgm:spPr/>
      <dgm:t>
        <a:bodyPr/>
        <a:lstStyle/>
        <a:p>
          <a:endParaRPr lang="pl-PL"/>
        </a:p>
      </dgm:t>
    </dgm:pt>
    <dgm:pt modelId="{03F8A02C-EB07-4D0C-9676-998C34E4F5EC}" type="sibTrans" cxnId="{270F3EF7-7F7F-4FCF-9E10-EBD529846666}">
      <dgm:prSet/>
      <dgm:spPr/>
      <dgm:t>
        <a:bodyPr/>
        <a:lstStyle/>
        <a:p>
          <a:endParaRPr lang="pl-PL"/>
        </a:p>
      </dgm:t>
    </dgm:pt>
    <dgm:pt modelId="{8CBCEA01-803C-47FC-949C-91D4B2B190BB}" type="pres">
      <dgm:prSet presAssocID="{77BCA081-960A-4D12-9709-D581EE6E4823}" presName="Name0" presStyleCnt="0">
        <dgm:presLayoutVars>
          <dgm:dir/>
          <dgm:animLvl val="lvl"/>
          <dgm:resizeHandles val="exact"/>
        </dgm:presLayoutVars>
      </dgm:prSet>
      <dgm:spPr/>
    </dgm:pt>
    <dgm:pt modelId="{2669BD63-10E9-40B3-86A4-A128F9107E78}" type="pres">
      <dgm:prSet presAssocID="{179090C4-54D9-4E60-A37F-882A8FFE31B4}" presName="linNode" presStyleCnt="0"/>
      <dgm:spPr/>
    </dgm:pt>
    <dgm:pt modelId="{7889384E-1DF3-4CCA-8A12-DDF07B72B78C}" type="pres">
      <dgm:prSet presAssocID="{179090C4-54D9-4E60-A37F-882A8FFE31B4}" presName="parentText" presStyleLbl="node1" presStyleIdx="0" presStyleCnt="1" custScaleX="82785" custScaleY="66275" custLinFactNeighborX="-1433" custLinFactNeighborY="-1925">
        <dgm:presLayoutVars>
          <dgm:chMax val="1"/>
          <dgm:bulletEnabled val="1"/>
        </dgm:presLayoutVars>
      </dgm:prSet>
      <dgm:spPr/>
    </dgm:pt>
    <dgm:pt modelId="{1C89CE05-E110-46AE-A663-C781809520EC}" type="pres">
      <dgm:prSet presAssocID="{179090C4-54D9-4E60-A37F-882A8FFE31B4}" presName="descendantText" presStyleLbl="alignAccFollowNode1" presStyleIdx="0" presStyleCnt="1" custScaleX="109676" custScaleY="118122" custLinFactNeighborX="495" custLinFactNeighborY="-2406">
        <dgm:presLayoutVars>
          <dgm:bulletEnabled val="1"/>
        </dgm:presLayoutVars>
      </dgm:prSet>
      <dgm:spPr/>
    </dgm:pt>
  </dgm:ptLst>
  <dgm:cxnLst>
    <dgm:cxn modelId="{CFB4D41B-AA82-46B8-BF36-194EA407466C}" type="presOf" srcId="{77BCA081-960A-4D12-9709-D581EE6E4823}" destId="{8CBCEA01-803C-47FC-949C-91D4B2B190BB}" srcOrd="0" destOrd="0" presId="urn:microsoft.com/office/officeart/2005/8/layout/vList5"/>
    <dgm:cxn modelId="{B3929133-F9A1-4CE2-8532-A306E86423A1}" srcId="{179090C4-54D9-4E60-A37F-882A8FFE31B4}" destId="{8BEB5877-FAED-4258-8884-98EF9C8F9AD9}" srcOrd="0" destOrd="0" parTransId="{614B82D0-4565-4DCE-83DB-3A394F2D577D}" sibTransId="{F5EAAA90-E1F1-4DDC-A5F1-759FA07E71F8}"/>
    <dgm:cxn modelId="{A5F98D38-D356-47FB-8114-3153DE222EAE}" type="presOf" srcId="{8BEB5877-FAED-4258-8884-98EF9C8F9AD9}" destId="{1C89CE05-E110-46AE-A663-C781809520EC}" srcOrd="0" destOrd="0" presId="urn:microsoft.com/office/officeart/2005/8/layout/vList5"/>
    <dgm:cxn modelId="{8278EC39-55D1-4E57-949A-473F26BC9E8C}" srcId="{179090C4-54D9-4E60-A37F-882A8FFE31B4}" destId="{89A380E6-28F4-4928-ADCE-1C7319292C08}" srcOrd="1" destOrd="0" parTransId="{5600EEE2-9586-4940-8D06-1DDF6E40B9B4}" sibTransId="{150B8CD3-7CB8-41ED-9B5E-7C62C40DF918}"/>
    <dgm:cxn modelId="{9BFA573F-D873-49A7-A042-2A0649854D52}" srcId="{179090C4-54D9-4E60-A37F-882A8FFE31B4}" destId="{0338F39B-4F6F-4641-A113-FCDC97AA97E6}" srcOrd="2" destOrd="0" parTransId="{79BE0698-3EF9-4D4C-B859-F5E3F257C1A9}" sibTransId="{D44288AB-30B4-47D9-A1B4-9AC2828B2BA9}"/>
    <dgm:cxn modelId="{4F1AEE69-E1E3-48DC-A737-E142195F3618}" type="presOf" srcId="{179090C4-54D9-4E60-A37F-882A8FFE31B4}" destId="{7889384E-1DF3-4CCA-8A12-DDF07B72B78C}" srcOrd="0" destOrd="0" presId="urn:microsoft.com/office/officeart/2005/8/layout/vList5"/>
    <dgm:cxn modelId="{F466B551-77D5-4D66-A5D5-0CD22A706F00}" type="presOf" srcId="{0338F39B-4F6F-4641-A113-FCDC97AA97E6}" destId="{1C89CE05-E110-46AE-A663-C781809520EC}" srcOrd="0" destOrd="2" presId="urn:microsoft.com/office/officeart/2005/8/layout/vList5"/>
    <dgm:cxn modelId="{C9C99373-8C4A-47AD-B085-5514AEA320B9}" type="presOf" srcId="{B81EB3AE-1BC3-48FB-89FE-EF5D492A46E0}" destId="{1C89CE05-E110-46AE-A663-C781809520EC}" srcOrd="0" destOrd="3" presId="urn:microsoft.com/office/officeart/2005/8/layout/vList5"/>
    <dgm:cxn modelId="{DB12F093-BB24-4B23-933D-58DA58B47F1C}" type="presOf" srcId="{89A380E6-28F4-4928-ADCE-1C7319292C08}" destId="{1C89CE05-E110-46AE-A663-C781809520EC}" srcOrd="0" destOrd="1" presId="urn:microsoft.com/office/officeart/2005/8/layout/vList5"/>
    <dgm:cxn modelId="{D1BC51A2-16BF-4F30-BD56-F9D66B7974AD}" srcId="{77BCA081-960A-4D12-9709-D581EE6E4823}" destId="{179090C4-54D9-4E60-A37F-882A8FFE31B4}" srcOrd="0" destOrd="0" parTransId="{B3F7721C-15A4-4B83-AE04-145361A68B8A}" sibTransId="{C26D1173-D82D-4FCE-902C-ABA0C949C785}"/>
    <dgm:cxn modelId="{270F3EF7-7F7F-4FCF-9E10-EBD529846666}" srcId="{179090C4-54D9-4E60-A37F-882A8FFE31B4}" destId="{B81EB3AE-1BC3-48FB-89FE-EF5D492A46E0}" srcOrd="3" destOrd="0" parTransId="{9C074633-B891-4356-A5B4-6919BCE56622}" sibTransId="{03F8A02C-EB07-4D0C-9676-998C34E4F5EC}"/>
    <dgm:cxn modelId="{59DC1D77-D446-42ED-9BF9-3E9A309A3ACD}" type="presParOf" srcId="{8CBCEA01-803C-47FC-949C-91D4B2B190BB}" destId="{2669BD63-10E9-40B3-86A4-A128F9107E78}" srcOrd="0" destOrd="0" presId="urn:microsoft.com/office/officeart/2005/8/layout/vList5"/>
    <dgm:cxn modelId="{B7C5CEE4-2FEF-40A3-BB6B-A8DEB207E85D}" type="presParOf" srcId="{2669BD63-10E9-40B3-86A4-A128F9107E78}" destId="{7889384E-1DF3-4CCA-8A12-DDF07B72B78C}" srcOrd="0" destOrd="0" presId="urn:microsoft.com/office/officeart/2005/8/layout/vList5"/>
    <dgm:cxn modelId="{5C25BBAF-1E9D-4D14-B894-8F9F2DCE9019}" type="presParOf" srcId="{2669BD63-10E9-40B3-86A4-A128F9107E78}" destId="{1C89CE05-E110-46AE-A663-C781809520E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7BCA081-960A-4D12-9709-D581EE6E482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0B18641A-8554-497E-A029-5254AF571F90}">
      <dgm:prSet phldrT="[Tekst]" custT="1"/>
      <dgm:spPr>
        <a:solidFill>
          <a:srgbClr val="CCFFCC"/>
        </a:solidFill>
      </dgm:spPr>
      <dgm:t>
        <a:bodyPr/>
        <a:lstStyle/>
        <a:p>
          <a:r>
            <a:rPr lang="pl-PL" sz="2400" b="1" dirty="0">
              <a:solidFill>
                <a:srgbClr val="002060"/>
              </a:solidFill>
            </a:rPr>
            <a:t>Cel strategiczny  2.</a:t>
          </a:r>
        </a:p>
        <a:p>
          <a:r>
            <a:rPr lang="pl-PL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rPr>
            <a:t>Zielona transformacja</a:t>
          </a:r>
          <a:endParaRPr lang="pl-PL" sz="3200" b="1" dirty="0">
            <a:solidFill>
              <a:srgbClr val="002060"/>
            </a:solidFill>
          </a:endParaRPr>
        </a:p>
      </dgm:t>
    </dgm:pt>
    <dgm:pt modelId="{2EC1034A-FF79-48C0-A777-69C51B753163}" type="parTrans" cxnId="{0EBC5908-2AAA-43A7-B617-53B8A429246D}">
      <dgm:prSet/>
      <dgm:spPr/>
      <dgm:t>
        <a:bodyPr/>
        <a:lstStyle/>
        <a:p>
          <a:endParaRPr lang="pl-PL"/>
        </a:p>
      </dgm:t>
    </dgm:pt>
    <dgm:pt modelId="{7D8E0CAF-9C58-44D8-A2FF-B9DEAB494FA5}" type="sibTrans" cxnId="{0EBC5908-2AAA-43A7-B617-53B8A429246D}">
      <dgm:prSet/>
      <dgm:spPr/>
      <dgm:t>
        <a:bodyPr/>
        <a:lstStyle/>
        <a:p>
          <a:endParaRPr lang="pl-PL"/>
        </a:p>
      </dgm:t>
    </dgm:pt>
    <dgm:pt modelId="{3FB86126-F628-4888-8DC6-890A778001D7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pl-PL" sz="1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Ochrona przyrody i zachowanie bioróżnorodności jako najcenniejszych walorów obszaru partnerstwa</a:t>
          </a:r>
        </a:p>
      </dgm:t>
    </dgm:pt>
    <dgm:pt modelId="{9A0DE523-9A33-4C2A-BC9D-5DD06AED9CB5}" type="sibTrans" cxnId="{F0F74FF0-C965-4CE2-9F53-EEFEA9B00916}">
      <dgm:prSet/>
      <dgm:spPr/>
      <dgm:t>
        <a:bodyPr/>
        <a:lstStyle/>
        <a:p>
          <a:endParaRPr lang="pl-PL"/>
        </a:p>
      </dgm:t>
    </dgm:pt>
    <dgm:pt modelId="{B9AC6578-9B79-4173-B232-D428421B58B2}" type="parTrans" cxnId="{F0F74FF0-C965-4CE2-9F53-EEFEA9B00916}">
      <dgm:prSet/>
      <dgm:spPr/>
      <dgm:t>
        <a:bodyPr/>
        <a:lstStyle/>
        <a:p>
          <a:endParaRPr lang="pl-PL"/>
        </a:p>
      </dgm:t>
    </dgm:pt>
    <dgm:pt modelId="{09CFA99A-74C0-46DE-B191-6B32B01E3659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pl-PL" sz="1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Zwiększenie efektywności energetycznej oddziałującej na redukcję emisji gazów cieplarnianych i poprawę jakości powietrza</a:t>
          </a:r>
        </a:p>
      </dgm:t>
    </dgm:pt>
    <dgm:pt modelId="{598286DA-567F-403C-8837-5A6D55B7B0F1}" type="sibTrans" cxnId="{D667E30A-A9B6-4399-8493-54C7AFE2EBB4}">
      <dgm:prSet/>
      <dgm:spPr/>
      <dgm:t>
        <a:bodyPr/>
        <a:lstStyle/>
        <a:p>
          <a:endParaRPr lang="pl-PL"/>
        </a:p>
      </dgm:t>
    </dgm:pt>
    <dgm:pt modelId="{6AB9E768-40A8-4F59-9C58-BA7B673C18FF}" type="parTrans" cxnId="{D667E30A-A9B6-4399-8493-54C7AFE2EBB4}">
      <dgm:prSet/>
      <dgm:spPr/>
      <dgm:t>
        <a:bodyPr/>
        <a:lstStyle/>
        <a:p>
          <a:endParaRPr lang="pl-PL"/>
        </a:p>
      </dgm:t>
    </dgm:pt>
    <dgm:pt modelId="{FBD49D14-29A0-4DCF-810B-9152DEC6D277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pl-PL" sz="1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Poprawa bezpieczeństwa energetycznego – ukierunkowana na niezależność energetyczną</a:t>
          </a:r>
        </a:p>
      </dgm:t>
    </dgm:pt>
    <dgm:pt modelId="{6E9FE7BB-2836-4989-B194-526299C4A5A1}" type="parTrans" cxnId="{7060778E-A962-425A-B502-8CF7BA22C7AD}">
      <dgm:prSet/>
      <dgm:spPr/>
      <dgm:t>
        <a:bodyPr/>
        <a:lstStyle/>
        <a:p>
          <a:endParaRPr lang="pl-PL"/>
        </a:p>
      </dgm:t>
    </dgm:pt>
    <dgm:pt modelId="{A43E9A09-A550-478A-B296-55C958186130}" type="sibTrans" cxnId="{7060778E-A962-425A-B502-8CF7BA22C7AD}">
      <dgm:prSet/>
      <dgm:spPr/>
      <dgm:t>
        <a:bodyPr/>
        <a:lstStyle/>
        <a:p>
          <a:endParaRPr lang="pl-PL"/>
        </a:p>
      </dgm:t>
    </dgm:pt>
    <dgm:pt modelId="{B3031455-75BA-491E-8C92-757634CF9599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pl-PL" sz="1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Adaptacja do zmian klimatu – podniesienie poziomu ochrony przed skutkami zmian klimatu i zagrożeń naturalnych</a:t>
          </a:r>
        </a:p>
      </dgm:t>
    </dgm:pt>
    <dgm:pt modelId="{8BC94380-558B-40E9-A44D-49A9C08C26DA}" type="parTrans" cxnId="{98C1D483-6CC9-45ED-A3F2-7BCC7F884917}">
      <dgm:prSet/>
      <dgm:spPr/>
      <dgm:t>
        <a:bodyPr/>
        <a:lstStyle/>
        <a:p>
          <a:endParaRPr lang="pl-PL"/>
        </a:p>
      </dgm:t>
    </dgm:pt>
    <dgm:pt modelId="{D7DE21E9-665D-47DE-B53D-B4B1E099BA38}" type="sibTrans" cxnId="{98C1D483-6CC9-45ED-A3F2-7BCC7F884917}">
      <dgm:prSet/>
      <dgm:spPr/>
      <dgm:t>
        <a:bodyPr/>
        <a:lstStyle/>
        <a:p>
          <a:endParaRPr lang="pl-PL"/>
        </a:p>
      </dgm:t>
    </dgm:pt>
    <dgm:pt modelId="{54236478-1AEE-473E-9AB1-042CD1A6BBCC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pl-PL" sz="1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Stworzenie spójnego, zrównoważonego i przyjaznego użytkownikom systemu transportowego na OF i poprawa skomunikowania z otoczeniem</a:t>
          </a:r>
        </a:p>
      </dgm:t>
    </dgm:pt>
    <dgm:pt modelId="{8B31C25A-2775-4DAA-B1A0-D6CC81E1B3CC}" type="parTrans" cxnId="{43577028-707B-4D20-9F82-34F0C55D4974}">
      <dgm:prSet/>
      <dgm:spPr/>
      <dgm:t>
        <a:bodyPr/>
        <a:lstStyle/>
        <a:p>
          <a:endParaRPr lang="pl-PL"/>
        </a:p>
      </dgm:t>
    </dgm:pt>
    <dgm:pt modelId="{5A6403A1-70B4-4F43-A9CD-E681EEDD4C17}" type="sibTrans" cxnId="{43577028-707B-4D20-9F82-34F0C55D4974}">
      <dgm:prSet/>
      <dgm:spPr/>
      <dgm:t>
        <a:bodyPr/>
        <a:lstStyle/>
        <a:p>
          <a:endParaRPr lang="pl-PL"/>
        </a:p>
      </dgm:t>
    </dgm:pt>
    <dgm:pt modelId="{B10DB5FC-79EB-4A8C-B248-7F8DC132FCCB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pl-PL" sz="1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Edukacja wzmacniająca świadomość mieszkańców OF w zakresie zrównoważonego rozwoju</a:t>
          </a:r>
        </a:p>
      </dgm:t>
    </dgm:pt>
    <dgm:pt modelId="{F2F80CC6-5D68-484D-ABAA-230DBF57C31F}" type="parTrans" cxnId="{80290C88-714D-46F5-96D9-B8FA8EED9BE6}">
      <dgm:prSet/>
      <dgm:spPr/>
      <dgm:t>
        <a:bodyPr/>
        <a:lstStyle/>
        <a:p>
          <a:endParaRPr lang="pl-PL"/>
        </a:p>
      </dgm:t>
    </dgm:pt>
    <dgm:pt modelId="{C006F789-E7AF-4566-A7E7-0DAEC5735436}" type="sibTrans" cxnId="{80290C88-714D-46F5-96D9-B8FA8EED9BE6}">
      <dgm:prSet/>
      <dgm:spPr/>
      <dgm:t>
        <a:bodyPr/>
        <a:lstStyle/>
        <a:p>
          <a:endParaRPr lang="pl-PL"/>
        </a:p>
      </dgm:t>
    </dgm:pt>
    <dgm:pt modelId="{8CBCEA01-803C-47FC-949C-91D4B2B190BB}" type="pres">
      <dgm:prSet presAssocID="{77BCA081-960A-4D12-9709-D581EE6E4823}" presName="Name0" presStyleCnt="0">
        <dgm:presLayoutVars>
          <dgm:dir/>
          <dgm:animLvl val="lvl"/>
          <dgm:resizeHandles val="exact"/>
        </dgm:presLayoutVars>
      </dgm:prSet>
      <dgm:spPr/>
    </dgm:pt>
    <dgm:pt modelId="{3CA4FEFF-6895-42FF-8EB2-6FB9402275D6}" type="pres">
      <dgm:prSet presAssocID="{0B18641A-8554-497E-A029-5254AF571F90}" presName="linNode" presStyleCnt="0"/>
      <dgm:spPr/>
    </dgm:pt>
    <dgm:pt modelId="{696F080E-0934-4AB2-8E0D-D02BC9F4CFDA}" type="pres">
      <dgm:prSet presAssocID="{0B18641A-8554-497E-A029-5254AF571F90}" presName="parentText" presStyleLbl="node1" presStyleIdx="0" presStyleCnt="1" custScaleX="81324" custScaleY="68358" custLinFactNeighborX="277" custLinFactNeighborY="1010">
        <dgm:presLayoutVars>
          <dgm:chMax val="1"/>
          <dgm:bulletEnabled val="1"/>
        </dgm:presLayoutVars>
      </dgm:prSet>
      <dgm:spPr/>
    </dgm:pt>
    <dgm:pt modelId="{9C7CA0A0-7340-40AD-9CE0-8CDAAE6DA23E}" type="pres">
      <dgm:prSet presAssocID="{0B18641A-8554-497E-A029-5254AF571F90}" presName="descendantText" presStyleLbl="alignAccFollowNode1" presStyleIdx="0" presStyleCnt="1" custScaleX="122983" custScaleY="130618" custLinFactNeighborX="-212" custLinFactNeighborY="3601">
        <dgm:presLayoutVars>
          <dgm:bulletEnabled val="1"/>
        </dgm:presLayoutVars>
      </dgm:prSet>
      <dgm:spPr/>
    </dgm:pt>
  </dgm:ptLst>
  <dgm:cxnLst>
    <dgm:cxn modelId="{31C62600-CF07-4FE1-B830-11D4FE277D32}" type="presOf" srcId="{09CFA99A-74C0-46DE-B191-6B32B01E3659}" destId="{9C7CA0A0-7340-40AD-9CE0-8CDAAE6DA23E}" srcOrd="0" destOrd="1" presId="urn:microsoft.com/office/officeart/2005/8/layout/vList5"/>
    <dgm:cxn modelId="{0EBC5908-2AAA-43A7-B617-53B8A429246D}" srcId="{77BCA081-960A-4D12-9709-D581EE6E4823}" destId="{0B18641A-8554-497E-A029-5254AF571F90}" srcOrd="0" destOrd="0" parTransId="{2EC1034A-FF79-48C0-A777-69C51B753163}" sibTransId="{7D8E0CAF-9C58-44D8-A2FF-B9DEAB494FA5}"/>
    <dgm:cxn modelId="{D667E30A-A9B6-4399-8493-54C7AFE2EBB4}" srcId="{0B18641A-8554-497E-A029-5254AF571F90}" destId="{09CFA99A-74C0-46DE-B191-6B32B01E3659}" srcOrd="1" destOrd="0" parTransId="{6AB9E768-40A8-4F59-9C58-BA7B673C18FF}" sibTransId="{598286DA-567F-403C-8837-5A6D55B7B0F1}"/>
    <dgm:cxn modelId="{F7127214-CCBF-4BD2-BA4D-F10246009699}" type="presOf" srcId="{54236478-1AEE-473E-9AB1-042CD1A6BBCC}" destId="{9C7CA0A0-7340-40AD-9CE0-8CDAAE6DA23E}" srcOrd="0" destOrd="4" presId="urn:microsoft.com/office/officeart/2005/8/layout/vList5"/>
    <dgm:cxn modelId="{CFB4D41B-AA82-46B8-BF36-194EA407466C}" type="presOf" srcId="{77BCA081-960A-4D12-9709-D581EE6E4823}" destId="{8CBCEA01-803C-47FC-949C-91D4B2B190BB}" srcOrd="0" destOrd="0" presId="urn:microsoft.com/office/officeart/2005/8/layout/vList5"/>
    <dgm:cxn modelId="{7E545C25-E0E1-48FF-AD27-17A44FA41FE5}" type="presOf" srcId="{B10DB5FC-79EB-4A8C-B248-7F8DC132FCCB}" destId="{9C7CA0A0-7340-40AD-9CE0-8CDAAE6DA23E}" srcOrd="0" destOrd="5" presId="urn:microsoft.com/office/officeart/2005/8/layout/vList5"/>
    <dgm:cxn modelId="{43577028-707B-4D20-9F82-34F0C55D4974}" srcId="{0B18641A-8554-497E-A029-5254AF571F90}" destId="{54236478-1AEE-473E-9AB1-042CD1A6BBCC}" srcOrd="4" destOrd="0" parTransId="{8B31C25A-2775-4DAA-B1A0-D6CC81E1B3CC}" sibTransId="{5A6403A1-70B4-4F43-A9CD-E681EEDD4C17}"/>
    <dgm:cxn modelId="{D6246531-2FBC-459E-B041-90D4BC8BD551}" type="presOf" srcId="{FBD49D14-29A0-4DCF-810B-9152DEC6D277}" destId="{9C7CA0A0-7340-40AD-9CE0-8CDAAE6DA23E}" srcOrd="0" destOrd="2" presId="urn:microsoft.com/office/officeart/2005/8/layout/vList5"/>
    <dgm:cxn modelId="{C4B5306B-92EC-49C0-A6A6-AF3CF5744609}" type="presOf" srcId="{0B18641A-8554-497E-A029-5254AF571F90}" destId="{696F080E-0934-4AB2-8E0D-D02BC9F4CFDA}" srcOrd="0" destOrd="0" presId="urn:microsoft.com/office/officeart/2005/8/layout/vList5"/>
    <dgm:cxn modelId="{98C1D483-6CC9-45ED-A3F2-7BCC7F884917}" srcId="{0B18641A-8554-497E-A029-5254AF571F90}" destId="{B3031455-75BA-491E-8C92-757634CF9599}" srcOrd="3" destOrd="0" parTransId="{8BC94380-558B-40E9-A44D-49A9C08C26DA}" sibTransId="{D7DE21E9-665D-47DE-B53D-B4B1E099BA38}"/>
    <dgm:cxn modelId="{80290C88-714D-46F5-96D9-B8FA8EED9BE6}" srcId="{0B18641A-8554-497E-A029-5254AF571F90}" destId="{B10DB5FC-79EB-4A8C-B248-7F8DC132FCCB}" srcOrd="5" destOrd="0" parTransId="{F2F80CC6-5D68-484D-ABAA-230DBF57C31F}" sibTransId="{C006F789-E7AF-4566-A7E7-0DAEC5735436}"/>
    <dgm:cxn modelId="{7060778E-A962-425A-B502-8CF7BA22C7AD}" srcId="{0B18641A-8554-497E-A029-5254AF571F90}" destId="{FBD49D14-29A0-4DCF-810B-9152DEC6D277}" srcOrd="2" destOrd="0" parTransId="{6E9FE7BB-2836-4989-B194-526299C4A5A1}" sibTransId="{A43E9A09-A550-478A-B296-55C958186130}"/>
    <dgm:cxn modelId="{62ED1D99-CB0A-43C5-BC62-DE2C7955FCBB}" type="presOf" srcId="{B3031455-75BA-491E-8C92-757634CF9599}" destId="{9C7CA0A0-7340-40AD-9CE0-8CDAAE6DA23E}" srcOrd="0" destOrd="3" presId="urn:microsoft.com/office/officeart/2005/8/layout/vList5"/>
    <dgm:cxn modelId="{D5EB1EC8-9439-4EF8-B60E-1FF3D839857A}" type="presOf" srcId="{3FB86126-F628-4888-8DC6-890A778001D7}" destId="{9C7CA0A0-7340-40AD-9CE0-8CDAAE6DA23E}" srcOrd="0" destOrd="0" presId="urn:microsoft.com/office/officeart/2005/8/layout/vList5"/>
    <dgm:cxn modelId="{F0F74FF0-C965-4CE2-9F53-EEFEA9B00916}" srcId="{0B18641A-8554-497E-A029-5254AF571F90}" destId="{3FB86126-F628-4888-8DC6-890A778001D7}" srcOrd="0" destOrd="0" parTransId="{B9AC6578-9B79-4173-B232-D428421B58B2}" sibTransId="{9A0DE523-9A33-4C2A-BC9D-5DD06AED9CB5}"/>
    <dgm:cxn modelId="{70B8AD9B-2C04-43F3-A09E-B161A1FE26E3}" type="presParOf" srcId="{8CBCEA01-803C-47FC-949C-91D4B2B190BB}" destId="{3CA4FEFF-6895-42FF-8EB2-6FB9402275D6}" srcOrd="0" destOrd="0" presId="urn:microsoft.com/office/officeart/2005/8/layout/vList5"/>
    <dgm:cxn modelId="{5A302518-B1CA-4E01-A2EC-423BE744DF8E}" type="presParOf" srcId="{3CA4FEFF-6895-42FF-8EB2-6FB9402275D6}" destId="{696F080E-0934-4AB2-8E0D-D02BC9F4CFDA}" srcOrd="0" destOrd="0" presId="urn:microsoft.com/office/officeart/2005/8/layout/vList5"/>
    <dgm:cxn modelId="{AF9E1AAE-5C09-4A57-9E97-3C419677BB69}" type="presParOf" srcId="{3CA4FEFF-6895-42FF-8EB2-6FB9402275D6}" destId="{9C7CA0A0-7340-40AD-9CE0-8CDAAE6DA23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7BCA081-960A-4D12-9709-D581EE6E482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D1E139B-41A2-4841-9E5C-1F21D19ECD09}">
      <dgm:prSet phldrT="[Tekst]" custT="1"/>
      <dgm:spPr>
        <a:solidFill>
          <a:srgbClr val="FF9900"/>
        </a:solidFill>
      </dgm:spPr>
      <dgm:t>
        <a:bodyPr/>
        <a:lstStyle/>
        <a:p>
          <a:r>
            <a:rPr lang="pl-PL" sz="2800" b="1" dirty="0">
              <a:solidFill>
                <a:srgbClr val="002060"/>
              </a:solidFill>
            </a:rPr>
            <a:t>Cel strategiczny  3.</a:t>
          </a:r>
          <a:r>
            <a:rPr lang="pl-PL" sz="3600" b="1" dirty="0">
              <a:solidFill>
                <a:srgbClr val="002060"/>
              </a:solidFill>
            </a:rPr>
            <a:t> </a:t>
          </a:r>
          <a:r>
            <a:rPr lang="pl-PL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rPr>
            <a:t>Konkurencyjna gospodarka</a:t>
          </a:r>
          <a:endParaRPr lang="pl-PL" sz="3600" b="1" dirty="0">
            <a:solidFill>
              <a:srgbClr val="002060"/>
            </a:solidFill>
          </a:endParaRPr>
        </a:p>
      </dgm:t>
    </dgm:pt>
    <dgm:pt modelId="{435D7348-1141-4653-9C9E-824EA483464E}" type="parTrans" cxnId="{66E15C64-C61D-45FA-8E58-3411BAFFADB0}">
      <dgm:prSet/>
      <dgm:spPr/>
      <dgm:t>
        <a:bodyPr/>
        <a:lstStyle/>
        <a:p>
          <a:endParaRPr lang="pl-PL"/>
        </a:p>
      </dgm:t>
    </dgm:pt>
    <dgm:pt modelId="{FE2D317C-9E6B-4D97-BAF8-D09BF0D2B086}" type="sibTrans" cxnId="{66E15C64-C61D-45FA-8E58-3411BAFFADB0}">
      <dgm:prSet/>
      <dgm:spPr/>
      <dgm:t>
        <a:bodyPr/>
        <a:lstStyle/>
        <a:p>
          <a:endParaRPr lang="pl-PL"/>
        </a:p>
      </dgm:t>
    </dgm:pt>
    <dgm:pt modelId="{90EC0E14-5540-4061-9754-1D5BB63E2BB7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pl-PL" sz="23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Stymulowanie rozwoju lokalnej przedsiębiorczości</a:t>
          </a:r>
        </a:p>
      </dgm:t>
    </dgm:pt>
    <dgm:pt modelId="{05B0A62C-F74A-4699-B16C-72CEA9BDFA5C}" type="sibTrans" cxnId="{22A4C185-7C58-4E07-938D-C1DEC94FA2F7}">
      <dgm:prSet/>
      <dgm:spPr/>
      <dgm:t>
        <a:bodyPr/>
        <a:lstStyle/>
        <a:p>
          <a:endParaRPr lang="pl-PL"/>
        </a:p>
      </dgm:t>
    </dgm:pt>
    <dgm:pt modelId="{043BA13B-17D2-4714-B24E-BC9C1C1118D2}" type="parTrans" cxnId="{22A4C185-7C58-4E07-938D-C1DEC94FA2F7}">
      <dgm:prSet/>
      <dgm:spPr/>
      <dgm:t>
        <a:bodyPr/>
        <a:lstStyle/>
        <a:p>
          <a:endParaRPr lang="pl-PL"/>
        </a:p>
      </dgm:t>
    </dgm:pt>
    <dgm:pt modelId="{E02A7105-9D6F-456C-B8A8-7DC3C86B8088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pl-PL" sz="23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Polityka proinwestycyjna - poprawa atrakcyjności inwestycyjnej obszaru na rzecz wzrostu potencjału zatrudnienia, w tym wspólna oferta inwestycyjna</a:t>
          </a:r>
        </a:p>
      </dgm:t>
    </dgm:pt>
    <dgm:pt modelId="{E3B01ECC-318D-47C9-99B7-5E35CA9DF769}" type="parTrans" cxnId="{FA130FE7-E4A9-4D92-B74A-56972D736A83}">
      <dgm:prSet/>
      <dgm:spPr/>
      <dgm:t>
        <a:bodyPr/>
        <a:lstStyle/>
        <a:p>
          <a:endParaRPr lang="pl-PL"/>
        </a:p>
      </dgm:t>
    </dgm:pt>
    <dgm:pt modelId="{553958BD-D0EE-4972-8AE1-1913D336698C}" type="sibTrans" cxnId="{FA130FE7-E4A9-4D92-B74A-56972D736A83}">
      <dgm:prSet/>
      <dgm:spPr/>
      <dgm:t>
        <a:bodyPr/>
        <a:lstStyle/>
        <a:p>
          <a:endParaRPr lang="pl-PL"/>
        </a:p>
      </dgm:t>
    </dgm:pt>
    <dgm:pt modelId="{DE2072FD-6566-47C6-B389-10645D6F5DED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pl-PL" sz="23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Wzmacnianie profilu gospodarczego obszaru funkcjonalnego – rozwój sektorów kluczowych i nowych branż, promowanie lokalnych specjalizacji oraz powiazań między nimi, w szczególności w zakresie usług portowych i transportowo-logistycznych, przemysłu drzewnego, przetwórstwa rolno-spożywczego, sektora OZE</a:t>
          </a:r>
        </a:p>
      </dgm:t>
    </dgm:pt>
    <dgm:pt modelId="{5B813333-F12E-428A-B807-66253498659B}" type="parTrans" cxnId="{CFD01B1A-5D70-4757-9AF1-CD5D2353A9D6}">
      <dgm:prSet/>
      <dgm:spPr/>
      <dgm:t>
        <a:bodyPr/>
        <a:lstStyle/>
        <a:p>
          <a:endParaRPr lang="pl-PL"/>
        </a:p>
      </dgm:t>
    </dgm:pt>
    <dgm:pt modelId="{6A42A8D4-BD0C-4A38-B611-206FADE219F2}" type="sibTrans" cxnId="{CFD01B1A-5D70-4757-9AF1-CD5D2353A9D6}">
      <dgm:prSet/>
      <dgm:spPr/>
      <dgm:t>
        <a:bodyPr/>
        <a:lstStyle/>
        <a:p>
          <a:endParaRPr lang="pl-PL"/>
        </a:p>
      </dgm:t>
    </dgm:pt>
    <dgm:pt modelId="{8CBCEA01-803C-47FC-949C-91D4B2B190BB}" type="pres">
      <dgm:prSet presAssocID="{77BCA081-960A-4D12-9709-D581EE6E4823}" presName="Name0" presStyleCnt="0">
        <dgm:presLayoutVars>
          <dgm:dir/>
          <dgm:animLvl val="lvl"/>
          <dgm:resizeHandles val="exact"/>
        </dgm:presLayoutVars>
      </dgm:prSet>
      <dgm:spPr/>
    </dgm:pt>
    <dgm:pt modelId="{07D4169C-69D2-4E4A-997C-7FA47AF97E2A}" type="pres">
      <dgm:prSet presAssocID="{8D1E139B-41A2-4841-9E5C-1F21D19ECD09}" presName="linNode" presStyleCnt="0"/>
      <dgm:spPr/>
    </dgm:pt>
    <dgm:pt modelId="{FF43FC87-2D82-4EED-92EE-DFE69BCAC75A}" type="pres">
      <dgm:prSet presAssocID="{8D1E139B-41A2-4841-9E5C-1F21D19ECD09}" presName="parentText" presStyleLbl="node1" presStyleIdx="0" presStyleCnt="1" custScaleX="120755" custScaleY="54394" custLinFactNeighborX="-5" custLinFactNeighborY="-5458">
        <dgm:presLayoutVars>
          <dgm:chMax val="1"/>
          <dgm:bulletEnabled val="1"/>
        </dgm:presLayoutVars>
      </dgm:prSet>
      <dgm:spPr/>
    </dgm:pt>
    <dgm:pt modelId="{246FC80E-FC0F-440A-BE71-E5EBAA88CF9E}" type="pres">
      <dgm:prSet presAssocID="{8D1E139B-41A2-4841-9E5C-1F21D19ECD09}" presName="descendantText" presStyleLbl="alignAccFollowNode1" presStyleIdx="0" presStyleCnt="1" custScaleX="147597" custScaleY="118999" custLinFactNeighborX="260" custLinFactNeighborY="1054">
        <dgm:presLayoutVars>
          <dgm:bulletEnabled val="1"/>
        </dgm:presLayoutVars>
      </dgm:prSet>
      <dgm:spPr/>
    </dgm:pt>
  </dgm:ptLst>
  <dgm:cxnLst>
    <dgm:cxn modelId="{C23E4B11-5B42-48ED-BF78-7FC506D896B7}" type="presOf" srcId="{E02A7105-9D6F-456C-B8A8-7DC3C86B8088}" destId="{246FC80E-FC0F-440A-BE71-E5EBAA88CF9E}" srcOrd="0" destOrd="1" presId="urn:microsoft.com/office/officeart/2005/8/layout/vList5"/>
    <dgm:cxn modelId="{CFD01B1A-5D70-4757-9AF1-CD5D2353A9D6}" srcId="{8D1E139B-41A2-4841-9E5C-1F21D19ECD09}" destId="{DE2072FD-6566-47C6-B389-10645D6F5DED}" srcOrd="2" destOrd="0" parTransId="{5B813333-F12E-428A-B807-66253498659B}" sibTransId="{6A42A8D4-BD0C-4A38-B611-206FADE219F2}"/>
    <dgm:cxn modelId="{CFB4D41B-AA82-46B8-BF36-194EA407466C}" type="presOf" srcId="{77BCA081-960A-4D12-9709-D581EE6E4823}" destId="{8CBCEA01-803C-47FC-949C-91D4B2B190BB}" srcOrd="0" destOrd="0" presId="urn:microsoft.com/office/officeart/2005/8/layout/vList5"/>
    <dgm:cxn modelId="{66E15C64-C61D-45FA-8E58-3411BAFFADB0}" srcId="{77BCA081-960A-4D12-9709-D581EE6E4823}" destId="{8D1E139B-41A2-4841-9E5C-1F21D19ECD09}" srcOrd="0" destOrd="0" parTransId="{435D7348-1141-4653-9C9E-824EA483464E}" sibTransId="{FE2D317C-9E6B-4D97-BAF8-D09BF0D2B086}"/>
    <dgm:cxn modelId="{9672F655-9921-4309-B26E-984DCBE66264}" type="presOf" srcId="{DE2072FD-6566-47C6-B389-10645D6F5DED}" destId="{246FC80E-FC0F-440A-BE71-E5EBAA88CF9E}" srcOrd="0" destOrd="2" presId="urn:microsoft.com/office/officeart/2005/8/layout/vList5"/>
    <dgm:cxn modelId="{22A4C185-7C58-4E07-938D-C1DEC94FA2F7}" srcId="{8D1E139B-41A2-4841-9E5C-1F21D19ECD09}" destId="{90EC0E14-5540-4061-9754-1D5BB63E2BB7}" srcOrd="0" destOrd="0" parTransId="{043BA13B-17D2-4714-B24E-BC9C1C1118D2}" sibTransId="{05B0A62C-F74A-4699-B16C-72CEA9BDFA5C}"/>
    <dgm:cxn modelId="{3B4E069F-E880-4E09-84F1-41BF356EB1EC}" type="presOf" srcId="{8D1E139B-41A2-4841-9E5C-1F21D19ECD09}" destId="{FF43FC87-2D82-4EED-92EE-DFE69BCAC75A}" srcOrd="0" destOrd="0" presId="urn:microsoft.com/office/officeart/2005/8/layout/vList5"/>
    <dgm:cxn modelId="{684A4DCD-C09D-4F43-9B0C-C8A3CFBE8109}" type="presOf" srcId="{90EC0E14-5540-4061-9754-1D5BB63E2BB7}" destId="{246FC80E-FC0F-440A-BE71-E5EBAA88CF9E}" srcOrd="0" destOrd="0" presId="urn:microsoft.com/office/officeart/2005/8/layout/vList5"/>
    <dgm:cxn modelId="{FA130FE7-E4A9-4D92-B74A-56972D736A83}" srcId="{8D1E139B-41A2-4841-9E5C-1F21D19ECD09}" destId="{E02A7105-9D6F-456C-B8A8-7DC3C86B8088}" srcOrd="1" destOrd="0" parTransId="{E3B01ECC-318D-47C9-99B7-5E35CA9DF769}" sibTransId="{553958BD-D0EE-4972-8AE1-1913D336698C}"/>
    <dgm:cxn modelId="{91C55DD0-4707-46D5-BB7B-DDC522AD6DB7}" type="presParOf" srcId="{8CBCEA01-803C-47FC-949C-91D4B2B190BB}" destId="{07D4169C-69D2-4E4A-997C-7FA47AF97E2A}" srcOrd="0" destOrd="0" presId="urn:microsoft.com/office/officeart/2005/8/layout/vList5"/>
    <dgm:cxn modelId="{F22F8B9E-531A-46D3-8BC8-D0DFA777A393}" type="presParOf" srcId="{07D4169C-69D2-4E4A-997C-7FA47AF97E2A}" destId="{FF43FC87-2D82-4EED-92EE-DFE69BCAC75A}" srcOrd="0" destOrd="0" presId="urn:microsoft.com/office/officeart/2005/8/layout/vList5"/>
    <dgm:cxn modelId="{69FCBD0D-9497-4282-A07B-0B7102FB6626}" type="presParOf" srcId="{07D4169C-69D2-4E4A-997C-7FA47AF97E2A}" destId="{246FC80E-FC0F-440A-BE71-E5EBAA88CF9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658ADB4-4977-41FE-A025-CBA84B869BB0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pl-PL"/>
        </a:p>
      </dgm:t>
    </dgm:pt>
    <dgm:pt modelId="{A204E5EB-11F5-47F8-8869-867718A513F9}" type="pres">
      <dgm:prSet presAssocID="{7658ADB4-4977-41FE-A025-CBA84B869BB0}" presName="linear" presStyleCnt="0">
        <dgm:presLayoutVars>
          <dgm:dir/>
          <dgm:resizeHandles val="exact"/>
        </dgm:presLayoutVars>
      </dgm:prSet>
      <dgm:spPr/>
    </dgm:pt>
  </dgm:ptLst>
  <dgm:cxnLst>
    <dgm:cxn modelId="{10FF87C0-BCBF-4C1F-A1F8-F92392CCF6CB}" type="presOf" srcId="{7658ADB4-4977-41FE-A025-CBA84B869BB0}" destId="{A204E5EB-11F5-47F8-8869-867718A513F9}" srcOrd="0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3FB219C-5409-4D96-A8C1-A5E23AB19C6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68D4651-7177-45E7-BBC2-F114612FAEF5}">
      <dgm:prSet phldrT="[Tekst]" custT="1"/>
      <dgm:spPr>
        <a:solidFill>
          <a:srgbClr val="CCCCFF"/>
        </a:solidFill>
      </dgm:spPr>
      <dgm:t>
        <a:bodyPr/>
        <a:lstStyle/>
        <a:p>
          <a:r>
            <a:rPr lang="pl-PL" sz="2400" b="1" dirty="0">
              <a:solidFill>
                <a:srgbClr val="002060"/>
              </a:solidFill>
            </a:rPr>
            <a:t>Cel strategiczny </a:t>
          </a:r>
          <a:r>
            <a:rPr lang="pl-PL" sz="2400" b="1" dirty="0">
              <a:solidFill>
                <a:srgbClr val="002060"/>
              </a:solidFill>
              <a:latin typeface="+mn-lt"/>
            </a:rPr>
            <a:t> 4.</a:t>
          </a:r>
        </a:p>
        <a:p>
          <a:r>
            <a:rPr lang="pl-PL" sz="2800" b="1" dirty="0">
              <a:solidFill>
                <a:srgbClr val="002060"/>
              </a:solidFill>
              <a:latin typeface="+mn-lt"/>
              <a:ea typeface="Calibri" panose="020F0502020204030204" pitchFamily="34" charset="0"/>
            </a:rPr>
            <a:t>Zrównoważona i jakościowo atrakcyjna turystyka oparta na poszanowaniu dziedzictwa kulturowego i przyrodniczego</a:t>
          </a:r>
          <a:endParaRPr lang="pl-PL" sz="2800" b="1" dirty="0">
            <a:solidFill>
              <a:srgbClr val="002060"/>
            </a:solidFill>
            <a:latin typeface="+mn-lt"/>
          </a:endParaRPr>
        </a:p>
      </dgm:t>
    </dgm:pt>
    <dgm:pt modelId="{70004274-EAD5-4860-BB6D-E81C969A221E}" type="parTrans" cxnId="{86C8534B-9CDE-41EC-8E7E-8DB923C299E7}">
      <dgm:prSet/>
      <dgm:spPr/>
      <dgm:t>
        <a:bodyPr/>
        <a:lstStyle/>
        <a:p>
          <a:endParaRPr lang="pl-PL"/>
        </a:p>
      </dgm:t>
    </dgm:pt>
    <dgm:pt modelId="{68A56793-46E7-4BC2-8787-D57F188438A0}" type="sibTrans" cxnId="{86C8534B-9CDE-41EC-8E7E-8DB923C299E7}">
      <dgm:prSet/>
      <dgm:spPr/>
      <dgm:t>
        <a:bodyPr/>
        <a:lstStyle/>
        <a:p>
          <a:endParaRPr lang="pl-PL"/>
        </a:p>
      </dgm:t>
    </dgm:pt>
    <dgm:pt modelId="{EC8ACA53-95C9-4440-AFCA-EF1EF50636EC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pl-PL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Tworzenie i rozwój zintegrowanych produktów turystycznych wyznaczających markę turystyczną</a:t>
          </a:r>
        </a:p>
      </dgm:t>
    </dgm:pt>
    <dgm:pt modelId="{B6FC70C9-B7D9-45F1-AE1A-9A6982F1A75A}" type="parTrans" cxnId="{5BF91FD0-7B4F-436C-B0C8-341367956863}">
      <dgm:prSet/>
      <dgm:spPr/>
      <dgm:t>
        <a:bodyPr/>
        <a:lstStyle/>
        <a:p>
          <a:endParaRPr lang="pl-PL"/>
        </a:p>
      </dgm:t>
    </dgm:pt>
    <dgm:pt modelId="{89612808-F696-457D-9C42-933726FA411E}" type="sibTrans" cxnId="{5BF91FD0-7B4F-436C-B0C8-341367956863}">
      <dgm:prSet/>
      <dgm:spPr/>
      <dgm:t>
        <a:bodyPr/>
        <a:lstStyle/>
        <a:p>
          <a:endParaRPr lang="pl-PL"/>
        </a:p>
      </dgm:t>
    </dgm:pt>
    <dgm:pt modelId="{6C1587B2-8BED-441A-864C-1E7E3401FFC7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pl-PL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Rozwój infrastruktury turystycznej na OF</a:t>
          </a:r>
        </a:p>
      </dgm:t>
    </dgm:pt>
    <dgm:pt modelId="{B3AB05E8-3644-45EC-9DBC-DEB31775B69E}" type="parTrans" cxnId="{7BAE829F-CCF5-46DE-AFF5-1632FDCE6D70}">
      <dgm:prSet/>
      <dgm:spPr/>
      <dgm:t>
        <a:bodyPr/>
        <a:lstStyle/>
        <a:p>
          <a:endParaRPr lang="pl-PL"/>
        </a:p>
      </dgm:t>
    </dgm:pt>
    <dgm:pt modelId="{494E0D6A-1B4A-4DEC-9D25-57B0401BF571}" type="sibTrans" cxnId="{7BAE829F-CCF5-46DE-AFF5-1632FDCE6D70}">
      <dgm:prSet/>
      <dgm:spPr/>
      <dgm:t>
        <a:bodyPr/>
        <a:lstStyle/>
        <a:p>
          <a:endParaRPr lang="pl-PL"/>
        </a:p>
      </dgm:t>
    </dgm:pt>
    <dgm:pt modelId="{5CE6AA3B-05D1-4FE3-8746-4BA17F4623F6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pl-PL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Profesjonalizacja kadr w sektorze turystycznym</a:t>
          </a:r>
        </a:p>
      </dgm:t>
    </dgm:pt>
    <dgm:pt modelId="{41B8C701-0226-4F07-8852-5E572FCE0494}" type="parTrans" cxnId="{DA351BB8-F18A-4C73-844A-69F4C30FBAF0}">
      <dgm:prSet/>
      <dgm:spPr/>
      <dgm:t>
        <a:bodyPr/>
        <a:lstStyle/>
        <a:p>
          <a:endParaRPr lang="pl-PL"/>
        </a:p>
      </dgm:t>
    </dgm:pt>
    <dgm:pt modelId="{136EA9FD-8088-43B7-8E0C-53B7426575A2}" type="sibTrans" cxnId="{DA351BB8-F18A-4C73-844A-69F4C30FBAF0}">
      <dgm:prSet/>
      <dgm:spPr/>
      <dgm:t>
        <a:bodyPr/>
        <a:lstStyle/>
        <a:p>
          <a:endParaRPr lang="pl-PL"/>
        </a:p>
      </dgm:t>
    </dgm:pt>
    <dgm:pt modelId="{0125C83F-9A72-423B-8506-8C111CF73D78}">
      <dgm:prSet phldrT="[Tekst]" custT="1"/>
      <dgm:spPr/>
      <dgm:t>
        <a:bodyPr/>
        <a:lstStyle/>
        <a:p>
          <a:pPr>
            <a:lnSpc>
              <a:spcPct val="150000"/>
            </a:lnSpc>
          </a:pPr>
          <a:r>
            <a:rPr lang="pl-PL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Partnerstwo na rzecz turystyki i efektywna komunikacja marketingowa stanowiąca podstawę kreowania pozytywnego wizerunku turystycznego OF Sławna</a:t>
          </a:r>
        </a:p>
      </dgm:t>
    </dgm:pt>
    <dgm:pt modelId="{EB5651B5-9B1C-4418-8AE3-C46354C38F6E}" type="parTrans" cxnId="{C7B51F15-8321-4527-8DA1-28DD294053A4}">
      <dgm:prSet/>
      <dgm:spPr/>
      <dgm:t>
        <a:bodyPr/>
        <a:lstStyle/>
        <a:p>
          <a:endParaRPr lang="pl-PL"/>
        </a:p>
      </dgm:t>
    </dgm:pt>
    <dgm:pt modelId="{EADAA1B7-394D-4227-88E0-D36C5711596E}" type="sibTrans" cxnId="{C7B51F15-8321-4527-8DA1-28DD294053A4}">
      <dgm:prSet/>
      <dgm:spPr/>
      <dgm:t>
        <a:bodyPr/>
        <a:lstStyle/>
        <a:p>
          <a:endParaRPr lang="pl-PL"/>
        </a:p>
      </dgm:t>
    </dgm:pt>
    <dgm:pt modelId="{527E986B-CB4C-4982-A437-3D12D44B2148}" type="pres">
      <dgm:prSet presAssocID="{A3FB219C-5409-4D96-A8C1-A5E23AB19C61}" presName="Name0" presStyleCnt="0">
        <dgm:presLayoutVars>
          <dgm:dir/>
          <dgm:animLvl val="lvl"/>
          <dgm:resizeHandles val="exact"/>
        </dgm:presLayoutVars>
      </dgm:prSet>
      <dgm:spPr/>
    </dgm:pt>
    <dgm:pt modelId="{00376498-59BC-4113-940D-B4D4CF1D37AF}" type="pres">
      <dgm:prSet presAssocID="{568D4651-7177-45E7-BBC2-F114612FAEF5}" presName="linNode" presStyleCnt="0"/>
      <dgm:spPr/>
    </dgm:pt>
    <dgm:pt modelId="{12BA9164-A98B-40F3-B2FC-7EF7C076F218}" type="pres">
      <dgm:prSet presAssocID="{568D4651-7177-45E7-BBC2-F114612FAEF5}" presName="parentText" presStyleLbl="node1" presStyleIdx="0" presStyleCnt="1" custScaleX="84287" custScaleY="93960" custLinFactNeighborX="-25" custLinFactNeighborY="-1534">
        <dgm:presLayoutVars>
          <dgm:chMax val="1"/>
          <dgm:bulletEnabled val="1"/>
        </dgm:presLayoutVars>
      </dgm:prSet>
      <dgm:spPr/>
    </dgm:pt>
    <dgm:pt modelId="{C7505A8F-D664-4889-9138-0D4A56C56A17}" type="pres">
      <dgm:prSet presAssocID="{568D4651-7177-45E7-BBC2-F114612FAEF5}" presName="descendantText" presStyleLbl="alignAccFollowNode1" presStyleIdx="0" presStyleCnt="1" custScaleX="122031" custScaleY="110058" custLinFactNeighborX="-712" custLinFactNeighborY="-2881">
        <dgm:presLayoutVars>
          <dgm:bulletEnabled val="1"/>
        </dgm:presLayoutVars>
      </dgm:prSet>
      <dgm:spPr/>
    </dgm:pt>
  </dgm:ptLst>
  <dgm:cxnLst>
    <dgm:cxn modelId="{C7B51F15-8321-4527-8DA1-28DD294053A4}" srcId="{568D4651-7177-45E7-BBC2-F114612FAEF5}" destId="{0125C83F-9A72-423B-8506-8C111CF73D78}" srcOrd="3" destOrd="0" parTransId="{EB5651B5-9B1C-4418-8AE3-C46354C38F6E}" sibTransId="{EADAA1B7-394D-4227-88E0-D36C5711596E}"/>
    <dgm:cxn modelId="{AE77A369-BDEB-47EF-BB8F-767D955FEB05}" type="presOf" srcId="{0125C83F-9A72-423B-8506-8C111CF73D78}" destId="{C7505A8F-D664-4889-9138-0D4A56C56A17}" srcOrd="0" destOrd="3" presId="urn:microsoft.com/office/officeart/2005/8/layout/vList5"/>
    <dgm:cxn modelId="{4A6D8C6A-58A2-4937-A4CB-C062D82096C7}" type="presOf" srcId="{5CE6AA3B-05D1-4FE3-8746-4BA17F4623F6}" destId="{C7505A8F-D664-4889-9138-0D4A56C56A17}" srcOrd="0" destOrd="2" presId="urn:microsoft.com/office/officeart/2005/8/layout/vList5"/>
    <dgm:cxn modelId="{86C8534B-9CDE-41EC-8E7E-8DB923C299E7}" srcId="{A3FB219C-5409-4D96-A8C1-A5E23AB19C61}" destId="{568D4651-7177-45E7-BBC2-F114612FAEF5}" srcOrd="0" destOrd="0" parTransId="{70004274-EAD5-4860-BB6D-E81C969A221E}" sibTransId="{68A56793-46E7-4BC2-8787-D57F188438A0}"/>
    <dgm:cxn modelId="{F551D84D-6351-4931-9FBE-1A8045AA5210}" type="presOf" srcId="{568D4651-7177-45E7-BBC2-F114612FAEF5}" destId="{12BA9164-A98B-40F3-B2FC-7EF7C076F218}" srcOrd="0" destOrd="0" presId="urn:microsoft.com/office/officeart/2005/8/layout/vList5"/>
    <dgm:cxn modelId="{14DEA35A-3B7D-4D93-86D0-F4B5954CA2A4}" type="presOf" srcId="{6C1587B2-8BED-441A-864C-1E7E3401FFC7}" destId="{C7505A8F-D664-4889-9138-0D4A56C56A17}" srcOrd="0" destOrd="1" presId="urn:microsoft.com/office/officeart/2005/8/layout/vList5"/>
    <dgm:cxn modelId="{E2F2E398-4F59-4180-8377-138D5BE01D00}" type="presOf" srcId="{A3FB219C-5409-4D96-A8C1-A5E23AB19C61}" destId="{527E986B-CB4C-4982-A437-3D12D44B2148}" srcOrd="0" destOrd="0" presId="urn:microsoft.com/office/officeart/2005/8/layout/vList5"/>
    <dgm:cxn modelId="{7BAE829F-CCF5-46DE-AFF5-1632FDCE6D70}" srcId="{568D4651-7177-45E7-BBC2-F114612FAEF5}" destId="{6C1587B2-8BED-441A-864C-1E7E3401FFC7}" srcOrd="1" destOrd="0" parTransId="{B3AB05E8-3644-45EC-9DBC-DEB31775B69E}" sibTransId="{494E0D6A-1B4A-4DEC-9D25-57B0401BF571}"/>
    <dgm:cxn modelId="{4C50EFB2-390A-4D78-B6A2-71A725E7AB05}" type="presOf" srcId="{EC8ACA53-95C9-4440-AFCA-EF1EF50636EC}" destId="{C7505A8F-D664-4889-9138-0D4A56C56A17}" srcOrd="0" destOrd="0" presId="urn:microsoft.com/office/officeart/2005/8/layout/vList5"/>
    <dgm:cxn modelId="{DA351BB8-F18A-4C73-844A-69F4C30FBAF0}" srcId="{568D4651-7177-45E7-BBC2-F114612FAEF5}" destId="{5CE6AA3B-05D1-4FE3-8746-4BA17F4623F6}" srcOrd="2" destOrd="0" parTransId="{41B8C701-0226-4F07-8852-5E572FCE0494}" sibTransId="{136EA9FD-8088-43B7-8E0C-53B7426575A2}"/>
    <dgm:cxn modelId="{5BF91FD0-7B4F-436C-B0C8-341367956863}" srcId="{568D4651-7177-45E7-BBC2-F114612FAEF5}" destId="{EC8ACA53-95C9-4440-AFCA-EF1EF50636EC}" srcOrd="0" destOrd="0" parTransId="{B6FC70C9-B7D9-45F1-AE1A-9A6982F1A75A}" sibTransId="{89612808-F696-457D-9C42-933726FA411E}"/>
    <dgm:cxn modelId="{145D7336-C2ED-4482-B0EE-70421E34C2AA}" type="presParOf" srcId="{527E986B-CB4C-4982-A437-3D12D44B2148}" destId="{00376498-59BC-4113-940D-B4D4CF1D37AF}" srcOrd="0" destOrd="0" presId="urn:microsoft.com/office/officeart/2005/8/layout/vList5"/>
    <dgm:cxn modelId="{123084A7-2451-4B47-9B05-C4BBF806BEB0}" type="presParOf" srcId="{00376498-59BC-4113-940D-B4D4CF1D37AF}" destId="{12BA9164-A98B-40F3-B2FC-7EF7C076F218}" srcOrd="0" destOrd="0" presId="urn:microsoft.com/office/officeart/2005/8/layout/vList5"/>
    <dgm:cxn modelId="{2D740571-E741-4A9F-A8E4-BAB85E0AE00C}" type="presParOf" srcId="{00376498-59BC-4113-940D-B4D4CF1D37AF}" destId="{C7505A8F-D664-4889-9138-0D4A56C56A1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1291D0-92E8-47E6-BFED-CCAB06CC91E4}">
      <dsp:nvSpPr>
        <dsp:cNvPr id="0" name=""/>
        <dsp:cNvSpPr/>
      </dsp:nvSpPr>
      <dsp:spPr>
        <a:xfrm>
          <a:off x="-82494" y="0"/>
          <a:ext cx="9471476" cy="591967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FB1CF-C1BA-403D-8FAE-1EDF2F6272F5}">
      <dsp:nvSpPr>
        <dsp:cNvPr id="0" name=""/>
        <dsp:cNvSpPr/>
      </dsp:nvSpPr>
      <dsp:spPr>
        <a:xfrm>
          <a:off x="555266" y="4702689"/>
          <a:ext cx="246258" cy="2462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67E92E-FFFB-4F75-8EA8-CB5665D1BC54}">
      <dsp:nvSpPr>
        <dsp:cNvPr id="0" name=""/>
        <dsp:cNvSpPr/>
      </dsp:nvSpPr>
      <dsp:spPr>
        <a:xfrm>
          <a:off x="5533514" y="1732405"/>
          <a:ext cx="4611729" cy="374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487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Pobudzanie działalności gospodarczej </a:t>
          </a:r>
        </a:p>
      </dsp:txBody>
      <dsp:txXfrm>
        <a:off x="5533514" y="1732405"/>
        <a:ext cx="4611729" cy="374935"/>
      </dsp:txXfrm>
    </dsp:sp>
    <dsp:sp modelId="{98B2B8D1-DF85-4C22-8484-7DFCAADA009E}">
      <dsp:nvSpPr>
        <dsp:cNvPr id="0" name=""/>
        <dsp:cNvSpPr/>
      </dsp:nvSpPr>
      <dsp:spPr>
        <a:xfrm>
          <a:off x="2916858" y="2661625"/>
          <a:ext cx="445159" cy="445159"/>
        </a:xfrm>
        <a:prstGeom prst="ellipse">
          <a:avLst/>
        </a:prstGeom>
        <a:solidFill>
          <a:srgbClr val="33CC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41385F-F8A6-4532-B068-14CF271C47B6}">
      <dsp:nvSpPr>
        <dsp:cNvPr id="0" name=""/>
        <dsp:cNvSpPr/>
      </dsp:nvSpPr>
      <dsp:spPr>
        <a:xfrm>
          <a:off x="3033609" y="2911395"/>
          <a:ext cx="7209013" cy="286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5881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Gospodarka morska i energetyka odnawialna wybrzeża</a:t>
          </a:r>
        </a:p>
      </dsp:txBody>
      <dsp:txXfrm>
        <a:off x="3033609" y="2911395"/>
        <a:ext cx="7209013" cy="286220"/>
      </dsp:txXfrm>
    </dsp:sp>
    <dsp:sp modelId="{12C3D5CE-3B56-465E-AFD5-27C9C7A62648}">
      <dsp:nvSpPr>
        <dsp:cNvPr id="0" name=""/>
        <dsp:cNvSpPr/>
      </dsp:nvSpPr>
      <dsp:spPr>
        <a:xfrm>
          <a:off x="7975150" y="693865"/>
          <a:ext cx="485012" cy="446835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37FFA3-75D7-4451-8141-49FC35945AF2}">
      <dsp:nvSpPr>
        <dsp:cNvPr id="0" name=""/>
        <dsp:cNvSpPr/>
      </dsp:nvSpPr>
      <dsp:spPr>
        <a:xfrm>
          <a:off x="2129564" y="3398651"/>
          <a:ext cx="9106938" cy="7488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6218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Wzmocnienie potencjału turystycznego w sposób zrównoważony na bazie zdywersyfikowanych, endogenicznych zasobów i atrakcyjności oferty całorocznej</a:t>
          </a:r>
        </a:p>
      </dsp:txBody>
      <dsp:txXfrm>
        <a:off x="2129564" y="3398651"/>
        <a:ext cx="9106938" cy="7488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6CED15-ADBE-48E9-B360-0B5046FAE8BE}">
      <dsp:nvSpPr>
        <dsp:cNvPr id="0" name=""/>
        <dsp:cNvSpPr/>
      </dsp:nvSpPr>
      <dsp:spPr>
        <a:xfrm rot="5400000">
          <a:off x="5780982" y="-3748919"/>
          <a:ext cx="2397893" cy="989966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współpraca JST z przedsiębiorcami (m.in. z lokalnymi MŚP, stymulowanie współpracy między MŚP);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warunki do tworzenia nowych przedsiębiorstw na wczesnym etapie ich powstawania (m.in. inkubatory przedsiębiorczości i przemysłowe);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wspieranie przetwórstwa rolnego i drzewnego (m.in. kreowanie produktów regionalnych, tworzenie lokalnych inkubatorów przetwórstwa rolnego);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wykorzystanie narzędzi ekonomii społecznej;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Times New Roman" panose="02020603050405020304" pitchFamily="18" charset="0"/>
            <a:buChar char="•"/>
          </a:pPr>
          <a:r>
            <a:rPr lang="pl-PL" sz="1600" kern="1200" dirty="0"/>
            <a:t>wspieranie e-gospodarki i telepracy</a:t>
          </a:r>
        </a:p>
      </dsp:txBody>
      <dsp:txXfrm rot="-5400000">
        <a:off x="2030095" y="119023"/>
        <a:ext cx="9782614" cy="2163783"/>
      </dsp:txXfrm>
    </dsp:sp>
    <dsp:sp modelId="{B0FAB76D-D83F-4F15-9C4D-55C7C53C4F30}">
      <dsp:nvSpPr>
        <dsp:cNvPr id="0" name=""/>
        <dsp:cNvSpPr/>
      </dsp:nvSpPr>
      <dsp:spPr>
        <a:xfrm>
          <a:off x="617" y="310193"/>
          <a:ext cx="2029476" cy="17814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/>
            <a:t>Pobudzenie działalności gospodarczej</a:t>
          </a:r>
        </a:p>
      </dsp:txBody>
      <dsp:txXfrm>
        <a:off x="87580" y="397156"/>
        <a:ext cx="1855550" cy="1607517"/>
      </dsp:txXfrm>
    </dsp:sp>
    <dsp:sp modelId="{4DDDB027-524D-4A19-9D7E-858463E954D6}">
      <dsp:nvSpPr>
        <dsp:cNvPr id="0" name=""/>
        <dsp:cNvSpPr/>
      </dsp:nvSpPr>
      <dsp:spPr>
        <a:xfrm rot="5400000">
          <a:off x="5731526" y="-1304448"/>
          <a:ext cx="2393162" cy="998386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inwestowanie/sprzyjanie inwestycjom w usługi portowe, budowę i serwis instalacji do produkcji energii elektrycznej i cieplnej z OZE, żeglugę morską, turystykę morską;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analiza możliwości i lobbing na rzecz udziału portu w Darłowie jako bazy do obsługi energetyki wiatrowej na morzu;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budowanie grup producenckich i wspieranie rozwoju lokalnych klastrów energetycznych opartych o dostępne potencjały energetyki odnawialnej (w tym biomasy z terenów niewykorzystywanych w rolnictwie);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silna i projakościowa edukacja branżowa</a:t>
          </a:r>
        </a:p>
      </dsp:txBody>
      <dsp:txXfrm rot="-5400000">
        <a:off x="1936177" y="2607726"/>
        <a:ext cx="9867037" cy="2159512"/>
      </dsp:txXfrm>
    </dsp:sp>
    <dsp:sp modelId="{61F95652-42BB-4F75-AEE2-AE2AD7B6E431}">
      <dsp:nvSpPr>
        <dsp:cNvPr id="0" name=""/>
        <dsp:cNvSpPr/>
      </dsp:nvSpPr>
      <dsp:spPr>
        <a:xfrm>
          <a:off x="0" y="2604223"/>
          <a:ext cx="1950652" cy="21625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/>
            <a:t>Gospodarka morska i energetyka odnawialna wybrzeża</a:t>
          </a:r>
        </a:p>
      </dsp:txBody>
      <dsp:txXfrm>
        <a:off x="95223" y="2699446"/>
        <a:ext cx="1760206" cy="19721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6CED15-ADBE-48E9-B360-0B5046FAE8BE}">
      <dsp:nvSpPr>
        <dsp:cNvPr id="0" name=""/>
        <dsp:cNvSpPr/>
      </dsp:nvSpPr>
      <dsp:spPr>
        <a:xfrm rot="5400000">
          <a:off x="5020431" y="-2031752"/>
          <a:ext cx="4879248" cy="894756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projakościowy rozwój obiektów turystycznych, infrastruktury oraz usług turystycznych w kierunku turystyki zrównoważonej w pasie nadmorskim i poza nim (m.in. agroturystyki i innych form rekreacji na obszarach wiejskich);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"/>
          </a:pPr>
          <a:r>
            <a:rPr lang="pl-PL" sz="1600" kern="1200" dirty="0"/>
            <a:t>rozwój turystyki aktywnej (m.in. sieci tras rowerowych komplementarnych do systemu Sieci tras rowerowych Pomorza Zachodniego, współpraca przy rozbudowie sieci tras rowerowych o trasę „Wału Pomorskiego”; sieci szlaków pieszych);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"/>
          </a:pPr>
          <a:r>
            <a:rPr lang="pl-PL" sz="1600" kern="1200" dirty="0"/>
            <a:t>wykorzystanie potencjału jezior (Bukowo, </a:t>
          </a:r>
          <a:r>
            <a:rPr lang="pl-PL" sz="1600" kern="1200" dirty="0" err="1"/>
            <a:t>Kopań</a:t>
          </a:r>
          <a:r>
            <a:rPr lang="pl-PL" sz="1600" kern="1200" dirty="0"/>
            <a:t>,  Łętowskie, Wicko) i rzek (w szczególności Wieprzy i Grabowej), do rozwoju turystyki wodnej (m.in. kajakowej, żeglarstwa, windsurfingu, itp.);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"/>
          </a:pPr>
          <a:r>
            <a:rPr lang="pl-PL" sz="1600" kern="1200" dirty="0"/>
            <a:t>rozwój turystyki zdrowotnej, </a:t>
          </a:r>
          <a:r>
            <a:rPr lang="pl-PL" sz="1600" kern="1200" dirty="0" err="1"/>
            <a:t>wellness&amp;spa</a:t>
          </a:r>
          <a:r>
            <a:rPr lang="pl-PL" sz="1600" kern="1200" dirty="0"/>
            <a:t> na bazie potencjału m.in. uzdrowiska;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"/>
          </a:pPr>
          <a:r>
            <a:rPr lang="pl-PL" sz="1600" kern="1200" dirty="0"/>
            <a:t>wzmacnianie potencjału dziedzictwa materialnego i niematerialnego oraz walorów przyrodniczych sprzyjających rozwojowi turystyki poznawczej;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"/>
          </a:pPr>
          <a:r>
            <a:rPr lang="pl-PL" sz="1600" kern="1200"/>
            <a:t>integrowanie potencjałów turystycznych poza pasem nadmorskim systemami transportowymi (sieciowanie produktów turystycznych) - np. w formie busa nadmorskiego operującego w systemie hop-on/hop-off;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"/>
          </a:pPr>
          <a:r>
            <a:rPr lang="pl-PL" sz="1600" kern="1200" dirty="0"/>
            <a:t>rozwój nowoczesnej infrastruktury uzupełniającej (m.in. stacje ładowania rowerów elektrycznych) pozwalających na zwiększenie udziału ruchu rowerowego w podziale modalnym podróży na obszarze gmin partnerstwa;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/>
            <a:t>promocja marki turystycznej OF</a:t>
          </a:r>
        </a:p>
      </dsp:txBody>
      <dsp:txXfrm rot="-5400000">
        <a:off x="2986271" y="240593"/>
        <a:ext cx="8709384" cy="4402878"/>
      </dsp:txXfrm>
    </dsp:sp>
    <dsp:sp modelId="{B0FAB76D-D83F-4F15-9C4D-55C7C53C4F30}">
      <dsp:nvSpPr>
        <dsp:cNvPr id="0" name=""/>
        <dsp:cNvSpPr/>
      </dsp:nvSpPr>
      <dsp:spPr>
        <a:xfrm>
          <a:off x="1910" y="105191"/>
          <a:ext cx="2984359" cy="46736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Wzmocnienie potencjału turystycznego w sposób zrównoważony na bazie zdywersyfikowanych, endogenicznych zasobów i atrakcyjności oferty całorocznej</a:t>
          </a:r>
        </a:p>
      </dsp:txBody>
      <dsp:txXfrm>
        <a:off x="147594" y="250875"/>
        <a:ext cx="2692991" cy="43823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6CED15-ADBE-48E9-B360-0B5046FAE8BE}">
      <dsp:nvSpPr>
        <dsp:cNvPr id="0" name=""/>
        <dsp:cNvSpPr/>
      </dsp:nvSpPr>
      <dsp:spPr>
        <a:xfrm rot="5400000">
          <a:off x="6109901" y="-3702624"/>
          <a:ext cx="2006269" cy="964000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analiza bilansu terenu pod inwestycje (m.in. pod inkubator przemysłowy, centra transportowo-logistyczne w związku z przebudową drogi krajowej do standardów drogi ekspresowej;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rozwój sektora drzewnego (m.in. produkcja towarów </a:t>
          </a:r>
          <a:r>
            <a:rPr lang="pl-PL" sz="1600" kern="1200" dirty="0" err="1"/>
            <a:t>wysokoprzetworzonych</a:t>
          </a:r>
          <a:r>
            <a:rPr lang="pl-PL" sz="1600" kern="1200" dirty="0"/>
            <a:t>; wsparcie utworzenia klastra drzewnego);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lobbing na rzecz zmiany rynku handlu drewnem nieprzetworzonym;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stymulowanie rozwoju </a:t>
          </a:r>
          <a:r>
            <a:rPr lang="pl-PL" sz="1600" kern="1200" dirty="0" err="1"/>
            <a:t>ekorolnictwa</a:t>
          </a:r>
          <a:r>
            <a:rPr lang="pl-PL" sz="1600" kern="1200" dirty="0"/>
            <a:t>, przemysłu rolno - spożywczego</a:t>
          </a:r>
        </a:p>
      </dsp:txBody>
      <dsp:txXfrm rot="-5400000">
        <a:off x="2293033" y="212182"/>
        <a:ext cx="9542067" cy="1810393"/>
      </dsp:txXfrm>
    </dsp:sp>
    <dsp:sp modelId="{B0FAB76D-D83F-4F15-9C4D-55C7C53C4F30}">
      <dsp:nvSpPr>
        <dsp:cNvPr id="0" name=""/>
        <dsp:cNvSpPr/>
      </dsp:nvSpPr>
      <dsp:spPr>
        <a:xfrm>
          <a:off x="2582" y="235"/>
          <a:ext cx="2290451" cy="2234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Identyfikacja i budowanie potencjałów niezwiązanych z zasobami wybrzeża</a:t>
          </a:r>
        </a:p>
      </dsp:txBody>
      <dsp:txXfrm>
        <a:off x="111651" y="109304"/>
        <a:ext cx="2072313" cy="2016148"/>
      </dsp:txXfrm>
    </dsp:sp>
    <dsp:sp modelId="{4DDDB027-524D-4A19-9D7E-858463E954D6}">
      <dsp:nvSpPr>
        <dsp:cNvPr id="0" name=""/>
        <dsp:cNvSpPr/>
      </dsp:nvSpPr>
      <dsp:spPr>
        <a:xfrm rot="5400000">
          <a:off x="5835512" y="-1199091"/>
          <a:ext cx="2574781" cy="95915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/>
            <a:t>zwiększenie dostępności mieszkaniowej (m.in. budownictwo społeczne, komunalne);</a:t>
          </a:r>
          <a:endParaRPr lang="pl-PL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/>
            <a:t>poprawa jakości i dostępności usług publicznych (m.in. edukacja, zdrowie, usługi dla srebrnego sektora, usługi społeczne i opiekuńcze, wsparcie na rzecz rodziny, całoroczny transport publiczny dostosowany do potrzeb mieszkańców i turystów);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/>
            <a:t>dostępu do narzędzi komunikacji zdalnej oraz cyfryzacja usług publicznych;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wspieranie wzajemnego uzupełniania się potencjałów i usług głównych miast obszaru partnerstwa;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wzrost atrakcyjności miast przez rewitalizację i tworzenie atrakcyjnych przestrzeni publicznych;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Times New Roman" panose="02020603050405020304" pitchFamily="18" charset="0"/>
            <a:buChar char="•"/>
          </a:pPr>
          <a:r>
            <a:rPr lang="pl-PL" sz="1600" kern="1200" dirty="0"/>
            <a:t>zarządzanie rozwojem opartym na endogenicznym potencjale przyrodniczym i kulturowym w duchu dialogu społecznego</a:t>
          </a:r>
        </a:p>
      </dsp:txBody>
      <dsp:txXfrm rot="-5400000">
        <a:off x="2327138" y="2434973"/>
        <a:ext cx="9465839" cy="2323401"/>
      </dsp:txXfrm>
    </dsp:sp>
    <dsp:sp modelId="{61F95652-42BB-4F75-AEE2-AE2AD7B6E431}">
      <dsp:nvSpPr>
        <dsp:cNvPr id="0" name=""/>
        <dsp:cNvSpPr/>
      </dsp:nvSpPr>
      <dsp:spPr>
        <a:xfrm>
          <a:off x="0" y="2337659"/>
          <a:ext cx="2339057" cy="25175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Usługi publiczne na rzecz potencjału osiedleńczego</a:t>
          </a:r>
        </a:p>
      </dsp:txBody>
      <dsp:txXfrm>
        <a:off x="114183" y="2451842"/>
        <a:ext cx="2110691" cy="22891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6CED15-ADBE-48E9-B360-0B5046FAE8BE}">
      <dsp:nvSpPr>
        <dsp:cNvPr id="0" name=""/>
        <dsp:cNvSpPr/>
      </dsp:nvSpPr>
      <dsp:spPr>
        <a:xfrm rot="5400000">
          <a:off x="6280098" y="-3890070"/>
          <a:ext cx="1666006" cy="964000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600" kern="1200" dirty="0"/>
            <a:t>Zaprojektowanie i wdrożenie rozwiązań m.in. z zakresu: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zwiększenie efektywności energetycznej i oszczędności energii,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ograniczenia emisji gazów cieplarnianych (GHG) i innych zanieczyszczeń,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utrzymanie dobrej jakości powietrza, bezpiecznego brzegu morskiego, zabezpieczenia przeciwpowodziowego i retencji wód, dbania o czystość rzek stanowiących zlewnię Morza Bałtyckiego</a:t>
          </a:r>
        </a:p>
      </dsp:txBody>
      <dsp:txXfrm rot="-5400000">
        <a:off x="2293099" y="178257"/>
        <a:ext cx="9558677" cy="1503350"/>
      </dsp:txXfrm>
    </dsp:sp>
    <dsp:sp modelId="{B0FAB76D-D83F-4F15-9C4D-55C7C53C4F30}">
      <dsp:nvSpPr>
        <dsp:cNvPr id="0" name=""/>
        <dsp:cNvSpPr/>
      </dsp:nvSpPr>
      <dsp:spPr>
        <a:xfrm>
          <a:off x="2646" y="2256"/>
          <a:ext cx="2290451" cy="18553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Zielono-niebieski ład</a:t>
          </a:r>
        </a:p>
      </dsp:txBody>
      <dsp:txXfrm>
        <a:off x="93217" y="92827"/>
        <a:ext cx="2109309" cy="1674209"/>
      </dsp:txXfrm>
    </dsp:sp>
    <dsp:sp modelId="{4DDDB027-524D-4A19-9D7E-858463E954D6}">
      <dsp:nvSpPr>
        <dsp:cNvPr id="0" name=""/>
        <dsp:cNvSpPr/>
      </dsp:nvSpPr>
      <dsp:spPr>
        <a:xfrm rot="5400000">
          <a:off x="6217087" y="-2104885"/>
          <a:ext cx="1662719" cy="973607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pl-PL" sz="1600" kern="1200" dirty="0"/>
            <a:t>wzmocnienie zdolności w zakresie zarządzanie rozwojem i więzi partnerskich (m.in. poprzez doradztwo, szkolenia, stworzenie systemu komunikacji i współpracy partnerstwa)</a:t>
          </a:r>
        </a:p>
      </dsp:txBody>
      <dsp:txXfrm rot="-5400000">
        <a:off x="2180411" y="2012958"/>
        <a:ext cx="9654906" cy="1500385"/>
      </dsp:txXfrm>
    </dsp:sp>
    <dsp:sp modelId="{61F95652-42BB-4F75-AEE2-AE2AD7B6E431}">
      <dsp:nvSpPr>
        <dsp:cNvPr id="0" name=""/>
        <dsp:cNvSpPr/>
      </dsp:nvSpPr>
      <dsp:spPr>
        <a:xfrm>
          <a:off x="0" y="1999594"/>
          <a:ext cx="2192484" cy="15025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Zdolność instytucjonalna partnerstwa</a:t>
          </a:r>
        </a:p>
      </dsp:txBody>
      <dsp:txXfrm>
        <a:off x="73347" y="2072941"/>
        <a:ext cx="2045790" cy="1355823"/>
      </dsp:txXfrm>
    </dsp:sp>
    <dsp:sp modelId="{E1B5481B-FC26-441A-8DD6-36447866E0AD}">
      <dsp:nvSpPr>
        <dsp:cNvPr id="0" name=""/>
        <dsp:cNvSpPr/>
      </dsp:nvSpPr>
      <dsp:spPr>
        <a:xfrm rot="5400000">
          <a:off x="6490601" y="-684005"/>
          <a:ext cx="990167" cy="989391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/>
            <a:t>maksymalizacja wykorzystania środków perspektywy finansowej UE na lata 2021 – 2027 przy jednoczesnym, stopniowym uniezależnianiu polityki inwestycyjnej od funduszy unijnych (zaprojektowanie i wdrożenie nowych metod finansowania inwestycji, m.in. partnerstwo publiczno-prywatne)</a:t>
          </a:r>
        </a:p>
      </dsp:txBody>
      <dsp:txXfrm rot="-5400000">
        <a:off x="2038727" y="3816205"/>
        <a:ext cx="9845580" cy="893495"/>
      </dsp:txXfrm>
    </dsp:sp>
    <dsp:sp modelId="{DD0169E1-227F-461C-8823-2D4CE077EB42}">
      <dsp:nvSpPr>
        <dsp:cNvPr id="0" name=""/>
        <dsp:cNvSpPr/>
      </dsp:nvSpPr>
      <dsp:spPr>
        <a:xfrm>
          <a:off x="2646" y="3644098"/>
          <a:ext cx="2036080" cy="12377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/>
            <a:t>Innowacje finansowe</a:t>
          </a:r>
        </a:p>
      </dsp:txBody>
      <dsp:txXfrm>
        <a:off x="63066" y="3704518"/>
        <a:ext cx="1915240" cy="111686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AFBF1F-BB12-46B3-88FB-5EAC852C37C7}">
      <dsp:nvSpPr>
        <dsp:cNvPr id="0" name=""/>
        <dsp:cNvSpPr/>
      </dsp:nvSpPr>
      <dsp:spPr>
        <a:xfrm>
          <a:off x="2728976" y="172723"/>
          <a:ext cx="2561485" cy="1368325"/>
        </a:xfrm>
        <a:prstGeom prst="roundRect">
          <a:avLst/>
        </a:prstGeom>
        <a:solidFill>
          <a:srgbClr val="FFF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Cel 1. Atrakcyjne miejsce do życia blisko natury</a:t>
          </a:r>
        </a:p>
      </dsp:txBody>
      <dsp:txXfrm>
        <a:off x="2795772" y="239519"/>
        <a:ext cx="2427893" cy="1234733"/>
      </dsp:txXfrm>
    </dsp:sp>
    <dsp:sp modelId="{940265F6-9137-4731-A134-130D6599522D}">
      <dsp:nvSpPr>
        <dsp:cNvPr id="0" name=""/>
        <dsp:cNvSpPr/>
      </dsp:nvSpPr>
      <dsp:spPr>
        <a:xfrm>
          <a:off x="1828383" y="976845"/>
          <a:ext cx="4638640" cy="4638640"/>
        </a:xfrm>
        <a:custGeom>
          <a:avLst/>
          <a:gdLst/>
          <a:ahLst/>
          <a:cxnLst/>
          <a:rect l="0" t="0" r="0" b="0"/>
          <a:pathLst>
            <a:path>
              <a:moveTo>
                <a:pt x="3473294" y="307458"/>
              </a:moveTo>
              <a:arcTo wR="2319320" hR="2319320" stAng="17990277" swAng="190083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836460-4849-4ADA-B089-0A503E33712B}">
      <dsp:nvSpPr>
        <dsp:cNvPr id="0" name=""/>
        <dsp:cNvSpPr/>
      </dsp:nvSpPr>
      <dsp:spPr>
        <a:xfrm>
          <a:off x="5130306" y="2201502"/>
          <a:ext cx="2417357" cy="1697312"/>
        </a:xfrm>
        <a:prstGeom prst="roundRect">
          <a:avLst/>
        </a:prstGeom>
        <a:solidFill>
          <a:srgbClr val="CCF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rPr>
            <a:t>Cel 2. Zielona transformacja</a:t>
          </a:r>
          <a:endParaRPr lang="pl-PL" sz="2000" b="1" kern="1200" dirty="0">
            <a:solidFill>
              <a:srgbClr val="002060"/>
            </a:solidFill>
          </a:endParaRPr>
        </a:p>
      </dsp:txBody>
      <dsp:txXfrm>
        <a:off x="5213162" y="2284358"/>
        <a:ext cx="2251645" cy="1531600"/>
      </dsp:txXfrm>
    </dsp:sp>
    <dsp:sp modelId="{09AB722A-E00D-49D0-9D7F-F16A04E37097}">
      <dsp:nvSpPr>
        <dsp:cNvPr id="0" name=""/>
        <dsp:cNvSpPr/>
      </dsp:nvSpPr>
      <dsp:spPr>
        <a:xfrm>
          <a:off x="1804364" y="478891"/>
          <a:ext cx="4638640" cy="4638640"/>
        </a:xfrm>
        <a:custGeom>
          <a:avLst/>
          <a:gdLst/>
          <a:ahLst/>
          <a:cxnLst/>
          <a:rect l="0" t="0" r="0" b="0"/>
          <a:pathLst>
            <a:path>
              <a:moveTo>
                <a:pt x="4355672" y="3429508"/>
              </a:moveTo>
              <a:arcTo wR="2319320" hR="2319320" stAng="1715913" swAng="159909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3A9786-621B-49B6-98EC-EEE75995CD88}">
      <dsp:nvSpPr>
        <dsp:cNvPr id="0" name=""/>
        <dsp:cNvSpPr/>
      </dsp:nvSpPr>
      <dsp:spPr>
        <a:xfrm>
          <a:off x="2764869" y="4526699"/>
          <a:ext cx="2671840" cy="1404548"/>
        </a:xfrm>
        <a:prstGeom prst="roundRect">
          <a:avLst/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rPr>
            <a:t>Cel 3. Konkurencyjna gospodarka</a:t>
          </a:r>
          <a:endParaRPr lang="pl-PL" sz="2000" b="1" kern="1200" dirty="0">
            <a:solidFill>
              <a:srgbClr val="002060"/>
            </a:solidFill>
          </a:endParaRPr>
        </a:p>
      </dsp:txBody>
      <dsp:txXfrm>
        <a:off x="2833433" y="4595263"/>
        <a:ext cx="2534712" cy="1267420"/>
      </dsp:txXfrm>
    </dsp:sp>
    <dsp:sp modelId="{31DB36C2-1CA5-4D8C-9AB5-6AA57B8919E6}">
      <dsp:nvSpPr>
        <dsp:cNvPr id="0" name=""/>
        <dsp:cNvSpPr/>
      </dsp:nvSpPr>
      <dsp:spPr>
        <a:xfrm>
          <a:off x="1610996" y="523479"/>
          <a:ext cx="4638640" cy="4638640"/>
        </a:xfrm>
        <a:custGeom>
          <a:avLst/>
          <a:gdLst/>
          <a:ahLst/>
          <a:cxnLst/>
          <a:rect l="0" t="0" r="0" b="0"/>
          <a:pathLst>
            <a:path>
              <a:moveTo>
                <a:pt x="1143601" y="4318553"/>
              </a:moveTo>
              <a:arcTo wR="2319320" hR="2319320" stAng="7227548" swAng="174816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88398C-E497-4C62-87A7-1B3805B9E80F}">
      <dsp:nvSpPr>
        <dsp:cNvPr id="0" name=""/>
        <dsp:cNvSpPr/>
      </dsp:nvSpPr>
      <dsp:spPr>
        <a:xfrm>
          <a:off x="117968" y="2233141"/>
          <a:ext cx="3169849" cy="1773200"/>
        </a:xfrm>
        <a:prstGeom prst="roundRect">
          <a:avLst/>
        </a:prstGeom>
        <a:solidFill>
          <a:srgbClr val="CCC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rPr>
            <a:t>Cel 4. Zrównoważona i jakościowo atrakcyjna turystyka oparta na poszanowaniu dziedzictwa kulturowego i przyrodniczego</a:t>
          </a:r>
          <a:endParaRPr lang="pl-PL" sz="1800" b="1" kern="1200" dirty="0">
            <a:solidFill>
              <a:srgbClr val="002060"/>
            </a:solidFill>
          </a:endParaRPr>
        </a:p>
      </dsp:txBody>
      <dsp:txXfrm>
        <a:off x="204528" y="2319701"/>
        <a:ext cx="2996729" cy="1600080"/>
      </dsp:txXfrm>
    </dsp:sp>
    <dsp:sp modelId="{944281E2-15C5-4F23-86D8-F932CA457DC9}">
      <dsp:nvSpPr>
        <dsp:cNvPr id="0" name=""/>
        <dsp:cNvSpPr/>
      </dsp:nvSpPr>
      <dsp:spPr>
        <a:xfrm>
          <a:off x="1590255" y="954945"/>
          <a:ext cx="4638640" cy="4638640"/>
        </a:xfrm>
        <a:custGeom>
          <a:avLst/>
          <a:gdLst/>
          <a:ahLst/>
          <a:cxnLst/>
          <a:rect l="0" t="0" r="0" b="0"/>
          <a:pathLst>
            <a:path>
              <a:moveTo>
                <a:pt x="252707" y="1266534"/>
              </a:moveTo>
              <a:arcTo wR="2319320" hR="2319320" stAng="12419727" swAng="192495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9CE05-E110-46AE-A663-C781809520EC}">
      <dsp:nvSpPr>
        <dsp:cNvPr id="0" name=""/>
        <dsp:cNvSpPr/>
      </dsp:nvSpPr>
      <dsp:spPr>
        <a:xfrm rot="5400000">
          <a:off x="5106216" y="-1479009"/>
          <a:ext cx="5367114" cy="842455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4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Funkcjonalna przestrzeń - zwiększenie estetyki i funkcjonalności przestrzeni publicznych</a:t>
          </a:r>
        </a:p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4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Dostępne i wysokiej jakości usługi wspierające jakość życia  mieszkańców</a:t>
          </a:r>
        </a:p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4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Rozwój infrastruktury na potrzeby dostępnych i wysokiej jakości usług wspierających jakość życia mieszkańców</a:t>
          </a:r>
        </a:p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4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Stworzenie podstaw polityki zrównoważonego budownictwa, w tym mieszkaniowego </a:t>
          </a:r>
        </a:p>
      </dsp:txBody>
      <dsp:txXfrm rot="-5400000">
        <a:off x="3577495" y="311713"/>
        <a:ext cx="8162556" cy="4843112"/>
      </dsp:txXfrm>
    </dsp:sp>
    <dsp:sp modelId="{7889384E-1DF3-4CCA-8A12-DDF07B72B78C}">
      <dsp:nvSpPr>
        <dsp:cNvPr id="0" name=""/>
        <dsp:cNvSpPr/>
      </dsp:nvSpPr>
      <dsp:spPr>
        <a:xfrm>
          <a:off x="0" y="851170"/>
          <a:ext cx="3576923" cy="3764174"/>
        </a:xfrm>
        <a:prstGeom prst="roundRect">
          <a:avLst/>
        </a:prstGeom>
        <a:solidFill>
          <a:srgbClr val="FFF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rgbClr val="002060"/>
              </a:solidFill>
            </a:rPr>
            <a:t>Cel strategiczny 1.</a:t>
          </a:r>
          <a:r>
            <a:rPr lang="pl-PL" sz="2400" b="1" kern="1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pl-PL" sz="3200" b="1" kern="1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Atrakcyjne miejsce do życia blisko natury</a:t>
          </a:r>
          <a:endParaRPr lang="pl-PL" sz="3200" kern="1200" dirty="0">
            <a:solidFill>
              <a:srgbClr val="002060"/>
            </a:solidFill>
          </a:endParaRPr>
        </a:p>
      </dsp:txBody>
      <dsp:txXfrm>
        <a:off x="174611" y="1025781"/>
        <a:ext cx="3227701" cy="341495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7CA0A0-7340-40AD-9CE0-8CDAAE6DA23E}">
      <dsp:nvSpPr>
        <dsp:cNvPr id="0" name=""/>
        <dsp:cNvSpPr/>
      </dsp:nvSpPr>
      <dsp:spPr>
        <a:xfrm rot="5400000">
          <a:off x="4849275" y="-1572098"/>
          <a:ext cx="5658728" cy="881398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445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9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Ochrona przyrody i zachowanie bioróżnorodności jako najcenniejszych walorów obszaru partnerstwa</a:t>
          </a:r>
        </a:p>
        <a:p>
          <a:pPr marL="171450" lvl="1" indent="-171450" algn="l" defTabSz="8445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9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Zwiększenie efektywności energetycznej oddziałującej na redukcję emisji gazów cieplarnianych i poprawę jakości powietrza</a:t>
          </a:r>
        </a:p>
        <a:p>
          <a:pPr marL="171450" lvl="1" indent="-171450" algn="l" defTabSz="8445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9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Poprawa bezpieczeństwa energetycznego – ukierunkowana na niezależność energetyczną</a:t>
          </a:r>
        </a:p>
        <a:p>
          <a:pPr marL="171450" lvl="1" indent="-171450" algn="l" defTabSz="8445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9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Adaptacja do zmian klimatu – podniesienie poziomu ochrony przed skutkami zmian klimatu i zagrożeń naturalnych</a:t>
          </a:r>
        </a:p>
        <a:p>
          <a:pPr marL="171450" lvl="1" indent="-171450" algn="l" defTabSz="8445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9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Stworzenie spójnego, zrównoważonego i przyjaznego użytkownikom systemu transportowego na OF i poprawa skomunikowania z otoczeniem</a:t>
          </a:r>
        </a:p>
        <a:p>
          <a:pPr marL="171450" lvl="1" indent="-171450" algn="l" defTabSz="8445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9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Edukacja wzmacniająca świadomość mieszkańców OF w zakresie zrównoważonego rozwoju</a:t>
          </a:r>
        </a:p>
      </dsp:txBody>
      <dsp:txXfrm rot="-5400000">
        <a:off x="3271646" y="281767"/>
        <a:ext cx="8537751" cy="5106256"/>
      </dsp:txXfrm>
    </dsp:sp>
    <dsp:sp modelId="{696F080E-0934-4AB2-8E0D-D02BC9F4CFDA}">
      <dsp:nvSpPr>
        <dsp:cNvPr id="0" name=""/>
        <dsp:cNvSpPr/>
      </dsp:nvSpPr>
      <dsp:spPr>
        <a:xfrm>
          <a:off x="21594" y="1035914"/>
          <a:ext cx="3278450" cy="3701819"/>
        </a:xfrm>
        <a:prstGeom prst="roundRect">
          <a:avLst/>
        </a:prstGeom>
        <a:solidFill>
          <a:srgbClr val="CCF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rgbClr val="002060"/>
              </a:solidFill>
            </a:rPr>
            <a:t>Cel strategiczny  2.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b="1" kern="1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rPr>
            <a:t>Zielona transformacja</a:t>
          </a:r>
          <a:endParaRPr lang="pl-PL" sz="3200" b="1" kern="1200" dirty="0">
            <a:solidFill>
              <a:srgbClr val="002060"/>
            </a:solidFill>
          </a:endParaRPr>
        </a:p>
      </dsp:txBody>
      <dsp:txXfrm>
        <a:off x="181635" y="1195955"/>
        <a:ext cx="2958368" cy="338173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6FC80E-FC0F-440A-BE71-E5EBAA88CF9E}">
      <dsp:nvSpPr>
        <dsp:cNvPr id="0" name=""/>
        <dsp:cNvSpPr/>
      </dsp:nvSpPr>
      <dsp:spPr>
        <a:xfrm rot="5400000">
          <a:off x="4956905" y="-1013485"/>
          <a:ext cx="5705139" cy="812673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223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3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Stymulowanie rozwoju lokalnej przedsiębiorczości</a:t>
          </a:r>
        </a:p>
        <a:p>
          <a:pPr marL="228600" lvl="1" indent="-228600" algn="l" defTabSz="10223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3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Polityka proinwestycyjna - poprawa atrakcyjności inwestycyjnej obszaru na rzecz wzrostu potencjału zatrudnienia, w tym wspólna oferta inwestycyjna</a:t>
          </a:r>
        </a:p>
        <a:p>
          <a:pPr marL="228600" lvl="1" indent="-228600" algn="l" defTabSz="10223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3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Wzmacnianie profilu gospodarczego obszaru funkcjonalnego – rozwój sektorów kluczowych i nowych branż, promowanie lokalnych specjalizacji oraz powiazań między nimi, w szczególności w zakresie usług portowych i transportowo-logistycznych, przemysłu drzewnego, przetwórstwa rolno-spożywczego, sektora OZE</a:t>
          </a:r>
        </a:p>
      </dsp:txBody>
      <dsp:txXfrm rot="-5400000">
        <a:off x="3746106" y="475816"/>
        <a:ext cx="7848235" cy="5148135"/>
      </dsp:txXfrm>
    </dsp:sp>
    <dsp:sp modelId="{FF43FC87-2D82-4EED-92EE-DFE69BCAC75A}">
      <dsp:nvSpPr>
        <dsp:cNvPr id="0" name=""/>
        <dsp:cNvSpPr/>
      </dsp:nvSpPr>
      <dsp:spPr>
        <a:xfrm>
          <a:off x="2800" y="1042387"/>
          <a:ext cx="3739954" cy="3259747"/>
        </a:xfrm>
        <a:prstGeom prst="roundRect">
          <a:avLst/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rgbClr val="002060"/>
              </a:solidFill>
            </a:rPr>
            <a:t>Cel strategiczny  3.</a:t>
          </a:r>
          <a:r>
            <a:rPr lang="pl-PL" sz="3600" b="1" kern="1200" dirty="0">
              <a:solidFill>
                <a:srgbClr val="002060"/>
              </a:solidFill>
            </a:rPr>
            <a:t> </a:t>
          </a:r>
          <a:r>
            <a:rPr lang="pl-PL" sz="3600" b="1" kern="1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rPr>
            <a:t>Konkurencyjna gospodarka</a:t>
          </a:r>
          <a:endParaRPr lang="pl-PL" sz="3600" b="1" kern="1200" dirty="0">
            <a:solidFill>
              <a:srgbClr val="002060"/>
            </a:solidFill>
          </a:endParaRPr>
        </a:p>
      </dsp:txBody>
      <dsp:txXfrm>
        <a:off x="161928" y="1201515"/>
        <a:ext cx="3421698" cy="294149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505A8F-D664-4889-9138-0D4A56C56A17}">
      <dsp:nvSpPr>
        <dsp:cNvPr id="0" name=""/>
        <dsp:cNvSpPr/>
      </dsp:nvSpPr>
      <dsp:spPr>
        <a:xfrm rot="5400000">
          <a:off x="5215231" y="-1721468"/>
          <a:ext cx="4707432" cy="85482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4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Tworzenie i rozwój zintegrowanych produktów turystycznych wyznaczających markę turystyczną</a:t>
          </a:r>
        </a:p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4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Rozwój infrastruktury turystycznej na OF</a:t>
          </a:r>
        </a:p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4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Profesjonalizacja kadr w sektorze turystycznym</a:t>
          </a:r>
        </a:p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4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Partnerstwo na rzecz turystyki i efektywna komunikacja marketingowa stanowiąca podstawę kreowania pozytywnego wizerunku turystycznego OF Sławna</a:t>
          </a:r>
        </a:p>
      </dsp:txBody>
      <dsp:txXfrm rot="-5400000">
        <a:off x="3294825" y="428736"/>
        <a:ext cx="8318446" cy="4247836"/>
      </dsp:txXfrm>
    </dsp:sp>
    <dsp:sp modelId="{12BA9164-A98B-40F3-B2FC-7EF7C076F218}">
      <dsp:nvSpPr>
        <dsp:cNvPr id="0" name=""/>
        <dsp:cNvSpPr/>
      </dsp:nvSpPr>
      <dsp:spPr>
        <a:xfrm>
          <a:off x="0" y="82062"/>
          <a:ext cx="3321160" cy="5023604"/>
        </a:xfrm>
        <a:prstGeom prst="roundRect">
          <a:avLst/>
        </a:prstGeom>
        <a:solidFill>
          <a:srgbClr val="CCC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rgbClr val="002060"/>
              </a:solidFill>
            </a:rPr>
            <a:t>Cel strategiczny </a:t>
          </a:r>
          <a:r>
            <a:rPr lang="pl-PL" sz="2400" b="1" kern="1200" dirty="0">
              <a:solidFill>
                <a:srgbClr val="002060"/>
              </a:solidFill>
              <a:latin typeface="+mn-lt"/>
            </a:rPr>
            <a:t> 4.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rgbClr val="002060"/>
              </a:solidFill>
              <a:latin typeface="+mn-lt"/>
              <a:ea typeface="Calibri" panose="020F0502020204030204" pitchFamily="34" charset="0"/>
            </a:rPr>
            <a:t>Zrównoważona i jakościowo atrakcyjna turystyka oparta na poszanowaniu dziedzictwa kulturowego i przyrodniczego</a:t>
          </a:r>
          <a:endParaRPr lang="pl-PL" sz="2800" b="1" kern="1200" dirty="0">
            <a:solidFill>
              <a:srgbClr val="002060"/>
            </a:solidFill>
            <a:latin typeface="+mn-lt"/>
          </a:endParaRPr>
        </a:p>
      </dsp:txBody>
      <dsp:txXfrm>
        <a:off x="162126" y="244188"/>
        <a:ext cx="2996908" cy="46993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pl-P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7215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pl-P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077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pl-P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812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pl-P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8604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lang="pl-P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728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hyperlink" Target="http://www.cwd.info.pl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hyperlink" Target="http://www.miasta.pl/" TargetMode="Externa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" userDrawn="1">
  <p:cSld name="TITLE">
    <p:bg>
      <p:bgPr>
        <a:solidFill>
          <a:schemeClr val="bg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;p6">
            <a:extLst>
              <a:ext uri="{FF2B5EF4-FFF2-40B4-BE49-F238E27FC236}">
                <a16:creationId xmlns:a16="http://schemas.microsoft.com/office/drawing/2014/main" id="{17BE8EC5-EAAB-30FA-0B31-F43A1BC2337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73110" y="1666920"/>
            <a:ext cx="11045780" cy="134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4000" b="1">
                <a:solidFill>
                  <a:schemeClr val="bg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l-PL" dirty="0"/>
              <a:t>Kliknij, aby edytować styl</a:t>
            </a:r>
            <a:endParaRPr dirty="0"/>
          </a:p>
        </p:txBody>
      </p:sp>
      <p:sp>
        <p:nvSpPr>
          <p:cNvPr id="11" name="Google Shape;17;p6">
            <a:extLst>
              <a:ext uri="{FF2B5EF4-FFF2-40B4-BE49-F238E27FC236}">
                <a16:creationId xmlns:a16="http://schemas.microsoft.com/office/drawing/2014/main" id="{4AF87348-6EDC-5CD8-005B-D6B51AE09AB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73110" y="3193961"/>
            <a:ext cx="11045780" cy="961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bg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E1A313A-B3BA-474E-894C-232205DF41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68083" y="5385339"/>
            <a:ext cx="8585403" cy="1478074"/>
          </a:xfrm>
          <a:prstGeom prst="rect">
            <a:avLst/>
          </a:prstGeom>
        </p:spPr>
      </p:pic>
      <p:grpSp>
        <p:nvGrpSpPr>
          <p:cNvPr id="8" name="Grupa 7">
            <a:extLst>
              <a:ext uri="{FF2B5EF4-FFF2-40B4-BE49-F238E27FC236}">
                <a16:creationId xmlns:a16="http://schemas.microsoft.com/office/drawing/2014/main" id="{C7022F9C-7BD7-4BF7-8991-5652A0BCC3AA}"/>
              </a:ext>
            </a:extLst>
          </p:cNvPr>
          <p:cNvGrpSpPr/>
          <p:nvPr userDrawn="1"/>
        </p:nvGrpSpPr>
        <p:grpSpPr>
          <a:xfrm>
            <a:off x="573110" y="308245"/>
            <a:ext cx="11283946" cy="1018138"/>
            <a:chOff x="573110" y="308245"/>
            <a:chExt cx="11283946" cy="1018138"/>
          </a:xfrm>
        </p:grpSpPr>
        <p:pic>
          <p:nvPicPr>
            <p:cNvPr id="9" name="Obraz 8">
              <a:extLst>
                <a:ext uri="{FF2B5EF4-FFF2-40B4-BE49-F238E27FC236}">
                  <a16:creationId xmlns:a16="http://schemas.microsoft.com/office/drawing/2014/main" id="{838E53B8-BF3B-4AF2-AE1C-28E668ED8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21333" t="24732" r="23770" b="25409"/>
            <a:stretch/>
          </p:blipFill>
          <p:spPr>
            <a:xfrm>
              <a:off x="5345723" y="308245"/>
              <a:ext cx="6511333" cy="1018138"/>
            </a:xfrm>
            <a:prstGeom prst="rect">
              <a:avLst/>
            </a:prstGeom>
          </p:spPr>
        </p:pic>
        <p:pic>
          <p:nvPicPr>
            <p:cNvPr id="12" name="Obraz 11">
              <a:extLst>
                <a:ext uri="{FF2B5EF4-FFF2-40B4-BE49-F238E27FC236}">
                  <a16:creationId xmlns:a16="http://schemas.microsoft.com/office/drawing/2014/main" id="{D44BBDF6-3067-490F-846E-120433A353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573110" y="353657"/>
              <a:ext cx="1486968" cy="702050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zawartość" userDrawn="1">
  <p:cSld name="Dwa elementy">
    <p:bg>
      <p:bgPr>
        <a:solidFill>
          <a:schemeClr val="bg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573109" y="1646574"/>
            <a:ext cx="11036121" cy="1315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000" b="1">
                <a:solidFill>
                  <a:schemeClr val="bg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l-PL"/>
              <a:t>Kliknij, aby edytować styl</a:t>
            </a:r>
            <a:endParaRPr dirty="0"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>
            <a:off x="573109" y="3148885"/>
            <a:ext cx="5204839" cy="3155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600">
                <a:solidFill>
                  <a:schemeClr val="bg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8" name="Google Shape;23;p7">
            <a:extLst>
              <a:ext uri="{FF2B5EF4-FFF2-40B4-BE49-F238E27FC236}">
                <a16:creationId xmlns:a16="http://schemas.microsoft.com/office/drawing/2014/main" id="{430A6E92-CB19-8A31-D43F-C5DBB5304DC1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6404391" y="3148885"/>
            <a:ext cx="5204839" cy="3155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600">
                <a:solidFill>
                  <a:schemeClr val="bg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4EF2FD5C-F3E1-F098-4973-5D0C1C47FB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7005" y="5878376"/>
            <a:ext cx="12441677" cy="979624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8B1095A-D4F4-79DA-5D9A-6021CD815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7354" y="573065"/>
            <a:ext cx="1537660" cy="6129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zawartość" preserve="1" userDrawn="1">
  <p:cSld name="1_Tytuł i zawartość">
    <p:bg>
      <p:bgPr>
        <a:solidFill>
          <a:schemeClr val="bg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573109" y="1646574"/>
            <a:ext cx="11036121" cy="1315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000" b="1">
                <a:solidFill>
                  <a:schemeClr val="bg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l-PL" dirty="0"/>
              <a:t>Kliknij, aby edytować styl</a:t>
            </a:r>
            <a:endParaRPr dirty="0"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>
            <a:off x="573109" y="3148885"/>
            <a:ext cx="11036121" cy="3155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600">
                <a:solidFill>
                  <a:schemeClr val="bg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4EF2FD5C-F3E1-F098-4973-5D0C1C47FB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7005" y="5878376"/>
            <a:ext cx="12441677" cy="979624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8B1095A-D4F4-79DA-5D9A-6021CD815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7354" y="573065"/>
            <a:ext cx="1537660" cy="61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46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F99AF0-FE0C-41C0-BBC4-57B0706B9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17283D5-7D71-48E9-8E6F-AFDC73193B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7005" y="5878376"/>
            <a:ext cx="12441677" cy="979624"/>
          </a:xfrm>
          <a:prstGeom prst="rect">
            <a:avLst/>
          </a:prstGeom>
        </p:spPr>
      </p:pic>
      <p:sp>
        <p:nvSpPr>
          <p:cNvPr id="7" name="Symbol zastępczy tekstu 2">
            <a:extLst>
              <a:ext uri="{FF2B5EF4-FFF2-40B4-BE49-F238E27FC236}">
                <a16:creationId xmlns:a16="http://schemas.microsoft.com/office/drawing/2014/main" id="{E9669B0D-DDB1-40CD-ACC3-35D4C5D28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8" name="Symbol zastępczy zawartości 3">
            <a:extLst>
              <a:ext uri="{FF2B5EF4-FFF2-40B4-BE49-F238E27FC236}">
                <a16:creationId xmlns:a16="http://schemas.microsoft.com/office/drawing/2014/main" id="{94BA87DD-A3C6-42A6-BC9E-F30F521E7D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endParaRPr lang="pl-PL"/>
          </a:p>
        </p:txBody>
      </p:sp>
      <p:sp>
        <p:nvSpPr>
          <p:cNvPr id="9" name="Symbol zastępczy tekstu 4">
            <a:extLst>
              <a:ext uri="{FF2B5EF4-FFF2-40B4-BE49-F238E27FC236}">
                <a16:creationId xmlns:a16="http://schemas.microsoft.com/office/drawing/2014/main" id="{9FD80D50-9B43-47DE-A099-9F36052C25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/>
          <a:lstStyle/>
          <a:p>
            <a:endParaRPr lang="pl-PL"/>
          </a:p>
        </p:txBody>
      </p:sp>
      <p:sp>
        <p:nvSpPr>
          <p:cNvPr id="10" name="Symbol zastępczy zawartości 5">
            <a:extLst>
              <a:ext uri="{FF2B5EF4-FFF2-40B4-BE49-F238E27FC236}">
                <a16:creationId xmlns:a16="http://schemas.microsoft.com/office/drawing/2014/main" id="{C121B833-5D8C-466F-8722-F2F1414715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5550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" preserve="1" userDrawn="1">
  <p:cSld name="1_Slajd tytułowy">
    <p:bg>
      <p:bgPr>
        <a:solidFill>
          <a:schemeClr val="bg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44;p18">
            <a:extLst>
              <a:ext uri="{FF2B5EF4-FFF2-40B4-BE49-F238E27FC236}">
                <a16:creationId xmlns:a16="http://schemas.microsoft.com/office/drawing/2014/main" id="{BCD645C4-8C59-44FE-8593-4EBF3ABDDEF7}"/>
              </a:ext>
            </a:extLst>
          </p:cNvPr>
          <p:cNvGrpSpPr/>
          <p:nvPr userDrawn="1"/>
        </p:nvGrpSpPr>
        <p:grpSpPr>
          <a:xfrm>
            <a:off x="2962290" y="3353488"/>
            <a:ext cx="3869423" cy="830997"/>
            <a:chOff x="2472837" y="2891249"/>
            <a:chExt cx="3869423" cy="830997"/>
          </a:xfrm>
        </p:grpSpPr>
        <p:sp>
          <p:nvSpPr>
            <p:cNvPr id="13" name="Google Shape;45;p18">
              <a:extLst>
                <a:ext uri="{FF2B5EF4-FFF2-40B4-BE49-F238E27FC236}">
                  <a16:creationId xmlns:a16="http://schemas.microsoft.com/office/drawing/2014/main" id="{EC07B02F-9DCC-4E6C-AD23-632F0CAF9C44}"/>
                </a:ext>
              </a:extLst>
            </p:cNvPr>
            <p:cNvSpPr txBox="1"/>
            <p:nvPr/>
          </p:nvSpPr>
          <p:spPr>
            <a:xfrm>
              <a:off x="2717648" y="2891249"/>
              <a:ext cx="3317221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200" b="0" i="0" u="sng" strike="noStrike" cap="none">
                  <a:solidFill>
                    <a:srgbClr val="1155CC"/>
                  </a:solidFill>
                  <a:latin typeface="Raleway"/>
                  <a:ea typeface="Raleway"/>
                  <a:cs typeface="Raleway"/>
                  <a:sym typeface="Raleway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www.cwd.info.pl</a:t>
              </a:r>
              <a:br>
                <a:rPr lang="pl-PL" sz="1200" b="0" i="0" u="none" strike="noStrike" cap="non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</a:br>
              <a:endParaRPr sz="12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200" b="0" i="0" u="none" strike="noStrike" cap="none">
                  <a:solidFill>
                    <a:srgbClr val="222222"/>
                  </a:solidFill>
                  <a:latin typeface="Raleway"/>
                  <a:ea typeface="Raleway"/>
                  <a:cs typeface="Raleway"/>
                  <a:sym typeface="Raleway"/>
                </a:rPr>
                <a:t>@CentrumWsparciaDoradczego</a:t>
              </a:r>
              <a:br>
                <a:rPr lang="pl-PL" sz="1200" b="0" i="0" u="none" strike="noStrike" cap="non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</a:br>
              <a:endParaRPr sz="12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pic>
          <p:nvPicPr>
            <p:cNvPr id="15" name="Google Shape;47;p18">
              <a:extLst>
                <a:ext uri="{FF2B5EF4-FFF2-40B4-BE49-F238E27FC236}">
                  <a16:creationId xmlns:a16="http://schemas.microsoft.com/office/drawing/2014/main" id="{30DB6F81-204C-4FC5-9CA2-98029FA9837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095999" y="3286824"/>
              <a:ext cx="241117" cy="2411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48;p18">
              <a:extLst>
                <a:ext uri="{FF2B5EF4-FFF2-40B4-BE49-F238E27FC236}">
                  <a16:creationId xmlns:a16="http://schemas.microsoft.com/office/drawing/2014/main" id="{53526FAC-DB0C-4A9F-AB98-2C3CD7A805D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472837" y="2937612"/>
              <a:ext cx="241117" cy="2411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49;p18">
              <a:extLst>
                <a:ext uri="{FF2B5EF4-FFF2-40B4-BE49-F238E27FC236}">
                  <a16:creationId xmlns:a16="http://schemas.microsoft.com/office/drawing/2014/main" id="{DB996CEC-EBF1-4E4F-9F40-6FBB44F95B8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481048" y="3275738"/>
              <a:ext cx="241117" cy="2411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50;p18">
              <a:extLst>
                <a:ext uri="{FF2B5EF4-FFF2-40B4-BE49-F238E27FC236}">
                  <a16:creationId xmlns:a16="http://schemas.microsoft.com/office/drawing/2014/main" id="{62C996E7-B0B9-42B0-96B0-449F89CB98E7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01143" y="2926525"/>
              <a:ext cx="241117" cy="2411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" name="Google Shape;43;p18">
            <a:extLst>
              <a:ext uri="{FF2B5EF4-FFF2-40B4-BE49-F238E27FC236}">
                <a16:creationId xmlns:a16="http://schemas.microsoft.com/office/drawing/2014/main" id="{DADF8706-EDDC-4EC7-95D8-D1DE58DBB49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73110" y="1666920"/>
            <a:ext cx="11045780" cy="134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>
              <a:defRPr sz="4000" b="1"/>
            </a:lvl1pPr>
          </a:lstStyle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pl-PL" dirty="0">
                <a:latin typeface="Raleway"/>
                <a:ea typeface="Raleway"/>
                <a:cs typeface="Raleway"/>
                <a:sym typeface="Raleway"/>
              </a:rPr>
              <a:t>Dziękuję za uwagę</a:t>
            </a:r>
            <a:endParaRPr dirty="0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3080628B-2E19-4706-B6B5-3541BCD2D2C3}"/>
              </a:ext>
            </a:extLst>
          </p:cNvPr>
          <p:cNvSpPr txBox="1"/>
          <p:nvPr userDrawn="1"/>
        </p:nvSpPr>
        <p:spPr>
          <a:xfrm>
            <a:off x="6887699" y="3353488"/>
            <a:ext cx="331722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l-PL" sz="1200" b="0" i="0" dirty="0">
                <a:solidFill>
                  <a:srgbClr val="1155CC"/>
                </a:solidFill>
                <a:effectLst/>
                <a:latin typeface="+mn-lt"/>
                <a:hlinkClick r:id="rId5"/>
              </a:rPr>
              <a:t>www.miasta.pl</a:t>
            </a:r>
            <a:br>
              <a:rPr lang="pl-PL" sz="1200" dirty="0">
                <a:latin typeface="Raleway" pitchFamily="2" charset="-18"/>
              </a:rPr>
            </a:br>
            <a:endParaRPr lang="pl" sz="1200" dirty="0">
              <a:latin typeface="Raleway" pitchFamily="2" charset="-18"/>
            </a:endParaRPr>
          </a:p>
          <a:p>
            <a:r>
              <a:rPr lang="pl-PL" sz="1200" b="0" i="0" dirty="0">
                <a:solidFill>
                  <a:srgbClr val="222222"/>
                </a:solidFill>
                <a:effectLst/>
                <a:latin typeface="+mn-lt"/>
              </a:rPr>
              <a:t>@ZwiazekMiastPolskich</a:t>
            </a:r>
            <a:endParaRPr lang="pl" sz="1200" dirty="0">
              <a:latin typeface="+mn-lt"/>
            </a:endParaRPr>
          </a:p>
        </p:txBody>
      </p:sp>
      <p:pic>
        <p:nvPicPr>
          <p:cNvPr id="21" name="Obraz 20">
            <a:extLst>
              <a:ext uri="{FF2B5EF4-FFF2-40B4-BE49-F238E27FC236}">
                <a16:creationId xmlns:a16="http://schemas.microsoft.com/office/drawing/2014/main" id="{4005232E-0EAD-4566-B48C-09CEA777224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068083" y="5385339"/>
            <a:ext cx="8585403" cy="1478074"/>
          </a:xfrm>
          <a:prstGeom prst="rect">
            <a:avLst/>
          </a:prstGeom>
        </p:spPr>
      </p:pic>
      <p:grpSp>
        <p:nvGrpSpPr>
          <p:cNvPr id="22" name="Grupa 21">
            <a:extLst>
              <a:ext uri="{FF2B5EF4-FFF2-40B4-BE49-F238E27FC236}">
                <a16:creationId xmlns:a16="http://schemas.microsoft.com/office/drawing/2014/main" id="{E9E2A598-AD2F-469B-BFA6-74FF3E591035}"/>
              </a:ext>
            </a:extLst>
          </p:cNvPr>
          <p:cNvGrpSpPr/>
          <p:nvPr userDrawn="1"/>
        </p:nvGrpSpPr>
        <p:grpSpPr>
          <a:xfrm>
            <a:off x="573110" y="308245"/>
            <a:ext cx="11283946" cy="1018138"/>
            <a:chOff x="573110" y="308245"/>
            <a:chExt cx="11283946" cy="1018138"/>
          </a:xfrm>
        </p:grpSpPr>
        <p:pic>
          <p:nvPicPr>
            <p:cNvPr id="23" name="Obraz 22">
              <a:extLst>
                <a:ext uri="{FF2B5EF4-FFF2-40B4-BE49-F238E27FC236}">
                  <a16:creationId xmlns:a16="http://schemas.microsoft.com/office/drawing/2014/main" id="{5963E6B0-E25B-4945-8424-0563E22FB5B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/>
            <a:srcRect l="21333" t="24732" r="23770" b="25409"/>
            <a:stretch/>
          </p:blipFill>
          <p:spPr>
            <a:xfrm>
              <a:off x="5345723" y="308245"/>
              <a:ext cx="6511333" cy="1018138"/>
            </a:xfrm>
            <a:prstGeom prst="rect">
              <a:avLst/>
            </a:prstGeom>
          </p:spPr>
        </p:pic>
        <p:pic>
          <p:nvPicPr>
            <p:cNvPr id="24" name="Obraz 23">
              <a:extLst>
                <a:ext uri="{FF2B5EF4-FFF2-40B4-BE49-F238E27FC236}">
                  <a16:creationId xmlns:a16="http://schemas.microsoft.com/office/drawing/2014/main" id="{926BA36F-0C15-4124-886F-2DAD5C3B2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573110" y="353657"/>
              <a:ext cx="1486968" cy="7020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9776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2" r:id="rId4"/>
    <p:sldLayoutId id="2147483651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4.png"/><Relationship Id="rId21" Type="http://schemas.openxmlformats.org/officeDocument/2006/relationships/image" Target="../media/image29.svg"/><Relationship Id="rId42" Type="http://schemas.openxmlformats.org/officeDocument/2006/relationships/image" Target="../media/image50.png"/><Relationship Id="rId47" Type="http://schemas.openxmlformats.org/officeDocument/2006/relationships/image" Target="../media/image55.svg"/><Relationship Id="rId63" Type="http://schemas.openxmlformats.org/officeDocument/2006/relationships/image" Target="../media/image71.svg"/><Relationship Id="rId68" Type="http://schemas.openxmlformats.org/officeDocument/2006/relationships/image" Target="../media/image76.png"/><Relationship Id="rId16" Type="http://schemas.openxmlformats.org/officeDocument/2006/relationships/image" Target="../media/image24.png"/><Relationship Id="rId11" Type="http://schemas.openxmlformats.org/officeDocument/2006/relationships/image" Target="../media/image19.svg"/><Relationship Id="rId24" Type="http://schemas.openxmlformats.org/officeDocument/2006/relationships/image" Target="../media/image32.png"/><Relationship Id="rId32" Type="http://schemas.openxmlformats.org/officeDocument/2006/relationships/image" Target="../media/image40.png"/><Relationship Id="rId37" Type="http://schemas.openxmlformats.org/officeDocument/2006/relationships/image" Target="../media/image45.svg"/><Relationship Id="rId40" Type="http://schemas.openxmlformats.org/officeDocument/2006/relationships/image" Target="../media/image48.png"/><Relationship Id="rId45" Type="http://schemas.openxmlformats.org/officeDocument/2006/relationships/image" Target="../media/image53.svg"/><Relationship Id="rId53" Type="http://schemas.openxmlformats.org/officeDocument/2006/relationships/image" Target="../media/image61.svg"/><Relationship Id="rId58" Type="http://schemas.openxmlformats.org/officeDocument/2006/relationships/image" Target="../media/image66.png"/><Relationship Id="rId66" Type="http://schemas.openxmlformats.org/officeDocument/2006/relationships/image" Target="../media/image74.png"/><Relationship Id="rId74" Type="http://schemas.openxmlformats.org/officeDocument/2006/relationships/image" Target="../media/image82.png"/><Relationship Id="rId5" Type="http://schemas.openxmlformats.org/officeDocument/2006/relationships/image" Target="../media/image13.svg"/><Relationship Id="rId61" Type="http://schemas.openxmlformats.org/officeDocument/2006/relationships/image" Target="../media/image69.svg"/><Relationship Id="rId19" Type="http://schemas.openxmlformats.org/officeDocument/2006/relationships/image" Target="../media/image27.sv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svg"/><Relationship Id="rId30" Type="http://schemas.openxmlformats.org/officeDocument/2006/relationships/image" Target="../media/image38.png"/><Relationship Id="rId35" Type="http://schemas.openxmlformats.org/officeDocument/2006/relationships/image" Target="../media/image43.svg"/><Relationship Id="rId43" Type="http://schemas.openxmlformats.org/officeDocument/2006/relationships/image" Target="../media/image51.svg"/><Relationship Id="rId48" Type="http://schemas.openxmlformats.org/officeDocument/2006/relationships/image" Target="../media/image56.png"/><Relationship Id="rId56" Type="http://schemas.openxmlformats.org/officeDocument/2006/relationships/image" Target="../media/image64.png"/><Relationship Id="rId64" Type="http://schemas.openxmlformats.org/officeDocument/2006/relationships/image" Target="../media/image72.png"/><Relationship Id="rId69" Type="http://schemas.openxmlformats.org/officeDocument/2006/relationships/image" Target="../media/image77.svg"/><Relationship Id="rId77" Type="http://schemas.openxmlformats.org/officeDocument/2006/relationships/image" Target="../media/image85.svg"/><Relationship Id="rId8" Type="http://schemas.openxmlformats.org/officeDocument/2006/relationships/image" Target="../media/image16.png"/><Relationship Id="rId51" Type="http://schemas.openxmlformats.org/officeDocument/2006/relationships/image" Target="../media/image59.svg"/><Relationship Id="rId72" Type="http://schemas.openxmlformats.org/officeDocument/2006/relationships/image" Target="../media/image80.png"/><Relationship Id="rId3" Type="http://schemas.openxmlformats.org/officeDocument/2006/relationships/image" Target="../media/image11.svg"/><Relationship Id="rId12" Type="http://schemas.openxmlformats.org/officeDocument/2006/relationships/image" Target="../media/image20.png"/><Relationship Id="rId17" Type="http://schemas.openxmlformats.org/officeDocument/2006/relationships/image" Target="../media/image25.svg"/><Relationship Id="rId25" Type="http://schemas.openxmlformats.org/officeDocument/2006/relationships/image" Target="../media/image33.svg"/><Relationship Id="rId33" Type="http://schemas.openxmlformats.org/officeDocument/2006/relationships/image" Target="../media/image41.svg"/><Relationship Id="rId38" Type="http://schemas.openxmlformats.org/officeDocument/2006/relationships/image" Target="../media/image46.png"/><Relationship Id="rId46" Type="http://schemas.openxmlformats.org/officeDocument/2006/relationships/image" Target="../media/image54.png"/><Relationship Id="rId59" Type="http://schemas.openxmlformats.org/officeDocument/2006/relationships/image" Target="../media/image67.svg"/><Relationship Id="rId67" Type="http://schemas.openxmlformats.org/officeDocument/2006/relationships/image" Target="../media/image75.svg"/><Relationship Id="rId20" Type="http://schemas.openxmlformats.org/officeDocument/2006/relationships/image" Target="../media/image28.png"/><Relationship Id="rId41" Type="http://schemas.openxmlformats.org/officeDocument/2006/relationships/image" Target="../media/image49.svg"/><Relationship Id="rId54" Type="http://schemas.openxmlformats.org/officeDocument/2006/relationships/image" Target="../media/image62.png"/><Relationship Id="rId62" Type="http://schemas.openxmlformats.org/officeDocument/2006/relationships/image" Target="../media/image70.png"/><Relationship Id="rId70" Type="http://schemas.openxmlformats.org/officeDocument/2006/relationships/image" Target="../media/image78.png"/><Relationship Id="rId75" Type="http://schemas.openxmlformats.org/officeDocument/2006/relationships/image" Target="../media/image83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5" Type="http://schemas.openxmlformats.org/officeDocument/2006/relationships/image" Target="../media/image23.svg"/><Relationship Id="rId23" Type="http://schemas.openxmlformats.org/officeDocument/2006/relationships/image" Target="../media/image31.svg"/><Relationship Id="rId28" Type="http://schemas.openxmlformats.org/officeDocument/2006/relationships/image" Target="../media/image36.png"/><Relationship Id="rId36" Type="http://schemas.openxmlformats.org/officeDocument/2006/relationships/image" Target="../media/image44.png"/><Relationship Id="rId49" Type="http://schemas.openxmlformats.org/officeDocument/2006/relationships/image" Target="../media/image57.svg"/><Relationship Id="rId57" Type="http://schemas.openxmlformats.org/officeDocument/2006/relationships/image" Target="../media/image65.svg"/><Relationship Id="rId10" Type="http://schemas.openxmlformats.org/officeDocument/2006/relationships/image" Target="../media/image18.png"/><Relationship Id="rId31" Type="http://schemas.openxmlformats.org/officeDocument/2006/relationships/image" Target="../media/image39.svg"/><Relationship Id="rId44" Type="http://schemas.openxmlformats.org/officeDocument/2006/relationships/image" Target="../media/image52.png"/><Relationship Id="rId52" Type="http://schemas.openxmlformats.org/officeDocument/2006/relationships/image" Target="../media/image60.png"/><Relationship Id="rId60" Type="http://schemas.openxmlformats.org/officeDocument/2006/relationships/image" Target="../media/image68.png"/><Relationship Id="rId65" Type="http://schemas.openxmlformats.org/officeDocument/2006/relationships/image" Target="../media/image73.svg"/><Relationship Id="rId73" Type="http://schemas.openxmlformats.org/officeDocument/2006/relationships/image" Target="../media/image81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Relationship Id="rId13" Type="http://schemas.openxmlformats.org/officeDocument/2006/relationships/image" Target="../media/image21.svg"/><Relationship Id="rId18" Type="http://schemas.openxmlformats.org/officeDocument/2006/relationships/image" Target="../media/image26.png"/><Relationship Id="rId39" Type="http://schemas.openxmlformats.org/officeDocument/2006/relationships/image" Target="../media/image47.svg"/><Relationship Id="rId34" Type="http://schemas.openxmlformats.org/officeDocument/2006/relationships/image" Target="../media/image42.png"/><Relationship Id="rId50" Type="http://schemas.openxmlformats.org/officeDocument/2006/relationships/image" Target="../media/image58.png"/><Relationship Id="rId55" Type="http://schemas.openxmlformats.org/officeDocument/2006/relationships/image" Target="../media/image63.svg"/><Relationship Id="rId76" Type="http://schemas.openxmlformats.org/officeDocument/2006/relationships/image" Target="../media/image84.png"/><Relationship Id="rId7" Type="http://schemas.openxmlformats.org/officeDocument/2006/relationships/image" Target="../media/image15.svg"/><Relationship Id="rId71" Type="http://schemas.openxmlformats.org/officeDocument/2006/relationships/image" Target="../media/image79.svg"/><Relationship Id="rId2" Type="http://schemas.openxmlformats.org/officeDocument/2006/relationships/image" Target="../media/image10.png"/><Relationship Id="rId29" Type="http://schemas.openxmlformats.org/officeDocument/2006/relationships/image" Target="../media/image37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osc.pl/doc/3774327.Co-Polacy-mysla-o-programie-Rodzina-500-plus" TargetMode="External"/><Relationship Id="rId7" Type="http://schemas.openxmlformats.org/officeDocument/2006/relationships/hyperlink" Target="https://pxhere.com/pl/photo/540350" TargetMode="External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hyperlink" Target="https://www.pexels.com/pl-pl/zdjecie/bogactwo-bramki-budzet-cele-128867/" TargetMode="External"/><Relationship Id="rId4" Type="http://schemas.openxmlformats.org/officeDocument/2006/relationships/image" Target="../media/image8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microsoft.com/office/2007/relationships/diagramDrawing" Target="../diagrams/drawing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0.xml"/><Relationship Id="rId10" Type="http://schemas.openxmlformats.org/officeDocument/2006/relationships/diagramQuickStyle" Target="../diagrams/quickStyle11.xml"/><Relationship Id="rId4" Type="http://schemas.openxmlformats.org/officeDocument/2006/relationships/diagramLayout" Target="../diagrams/layout10.xml"/><Relationship Id="rId9" Type="http://schemas.openxmlformats.org/officeDocument/2006/relationships/diagramLayout" Target="../diagrams/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hyperlink" Target="https://nbp.pl/archiwum-kursow/tabela-nr-068-a-nbp-2023-z-dnia-2023-04-06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hyperlink" Target="https://nbp.pl/archiwum-kursow/tabela-nr-068-a-nbp-2023-z-dnia-2023-04-06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F94F0503-599F-4A29-9247-E01FACC740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3110" y="1432250"/>
            <a:ext cx="11045780" cy="1835697"/>
          </a:xfrm>
        </p:spPr>
        <p:txBody>
          <a:bodyPr>
            <a:noAutofit/>
          </a:bodyPr>
          <a:lstStyle/>
          <a:p>
            <a:pPr algn="ctr"/>
            <a:r>
              <a:rPr lang="pl-PL" sz="3200" dirty="0">
                <a:solidFill>
                  <a:srgbClr val="002060"/>
                </a:solidFill>
              </a:rPr>
              <a:t>STRATEGIA ZINTEGROWANE INWESTYCJE TERYTORIALNE</a:t>
            </a:r>
            <a:br>
              <a:rPr lang="pl-PL" sz="3200" dirty="0">
                <a:solidFill>
                  <a:srgbClr val="002060"/>
                </a:solidFill>
              </a:rPr>
            </a:br>
            <a:r>
              <a:rPr lang="pl-PL" sz="3200" dirty="0">
                <a:solidFill>
                  <a:srgbClr val="002060"/>
                </a:solidFill>
              </a:rPr>
              <a:t>Z MODELEM STRUKTURY FUNKCJONALNO – PRZESTRZENNEJ</a:t>
            </a:r>
            <a:br>
              <a:rPr lang="pl-PL" sz="3200" dirty="0">
                <a:solidFill>
                  <a:srgbClr val="002060"/>
                </a:solidFill>
              </a:rPr>
            </a:br>
            <a:r>
              <a:rPr lang="pl-PL" sz="3200" dirty="0">
                <a:solidFill>
                  <a:srgbClr val="002060"/>
                </a:solidFill>
              </a:rPr>
              <a:t>OBSZARU FUNKCJONALNEGO SŁAWNA</a:t>
            </a:r>
            <a:br>
              <a:rPr lang="pl-PL" sz="3200" dirty="0">
                <a:solidFill>
                  <a:srgbClr val="002060"/>
                </a:solidFill>
              </a:rPr>
            </a:br>
            <a:r>
              <a:rPr lang="pl-PL" sz="2400" dirty="0">
                <a:solidFill>
                  <a:srgbClr val="002060"/>
                </a:solidFill>
              </a:rPr>
              <a:t>PROJEKT NA DZIEŃ 13.09.2023 r.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EC28F0B5-8E8F-490B-A0B2-FEDBCA60F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0083" y="4586539"/>
            <a:ext cx="11045780" cy="1441341"/>
          </a:xfrm>
        </p:spPr>
        <p:txBody>
          <a:bodyPr>
            <a:normAutofit/>
          </a:bodyPr>
          <a:lstStyle/>
          <a:p>
            <a:pPr algn="ctr"/>
            <a:r>
              <a:rPr lang="pl-PL" sz="3600" b="1" i="1" dirty="0">
                <a:solidFill>
                  <a:srgbClr val="002060"/>
                </a:solidFill>
              </a:rPr>
              <a:t>Konsultacje społeczne</a:t>
            </a:r>
          </a:p>
          <a:p>
            <a:pPr algn="ctr"/>
            <a:r>
              <a:rPr lang="pl-PL" b="1" dirty="0">
                <a:solidFill>
                  <a:srgbClr val="002060"/>
                </a:solidFill>
              </a:rPr>
              <a:t>20 października 2023 r., Darłowo</a:t>
            </a: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E3F5024A-8979-4D49-AF71-7FAAD6BB517C}"/>
              </a:ext>
            </a:extLst>
          </p:cNvPr>
          <p:cNvGrpSpPr/>
          <p:nvPr/>
        </p:nvGrpSpPr>
        <p:grpSpPr>
          <a:xfrm>
            <a:off x="3196354" y="3429000"/>
            <a:ext cx="5680610" cy="931819"/>
            <a:chOff x="2589452" y="3402512"/>
            <a:chExt cx="6077118" cy="1049461"/>
          </a:xfrm>
        </p:grpSpPr>
        <p:pic>
          <p:nvPicPr>
            <p:cNvPr id="8" name="Obraz 7">
              <a:extLst>
                <a:ext uri="{FF2B5EF4-FFF2-40B4-BE49-F238E27FC236}">
                  <a16:creationId xmlns:a16="http://schemas.microsoft.com/office/drawing/2014/main" id="{D52FAB44-2D3F-4FD3-A844-52539E66E966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9452" y="3402512"/>
              <a:ext cx="4162004" cy="1049461"/>
            </a:xfrm>
            <a:prstGeom prst="rect">
              <a:avLst/>
            </a:prstGeom>
          </p:spPr>
        </p:pic>
        <p:pic>
          <p:nvPicPr>
            <p:cNvPr id="9" name="Obraz 8">
              <a:extLst>
                <a:ext uri="{FF2B5EF4-FFF2-40B4-BE49-F238E27FC236}">
                  <a16:creationId xmlns:a16="http://schemas.microsoft.com/office/drawing/2014/main" id="{2BC0DAA1-0BCC-4430-BA9A-4C651AD214BA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6782" y="3415756"/>
              <a:ext cx="1739788" cy="10229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533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D9E488-4199-4D8C-A780-976103446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215605"/>
            <a:ext cx="9851235" cy="1702648"/>
          </a:xfrm>
        </p:spPr>
        <p:txBody>
          <a:bodyPr>
            <a:noAutofit/>
          </a:bodyPr>
          <a:lstStyle/>
          <a:p>
            <a:pPr algn="ctr"/>
            <a:r>
              <a:rPr lang="pl-PL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PROJEKT</a:t>
            </a:r>
            <a:br>
              <a:rPr lang="pl-PL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pl-PL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STRATEGII ZINTEGROWANE INWESTYCJE  TERYTORIALNE Z MODELEM STRUKTURY FUNKCJONALNO – PRZESTRZENNEJ OBSZARU FUNKCJONALNEGO SŁAWNA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3998F87-E267-465E-89E3-BA376CD1C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287" y="1918253"/>
            <a:ext cx="11419424" cy="4321925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pl-PL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Wstęp</a:t>
            </a:r>
          </a:p>
          <a:p>
            <a:pPr marL="114300" indent="0">
              <a:buNone/>
            </a:pPr>
            <a:r>
              <a:rPr lang="pl-PL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2. Synteza diagnozy, analiza uwarunkowań i powiązań strategicznych</a:t>
            </a:r>
          </a:p>
          <a:p>
            <a:pPr marL="114300" indent="0">
              <a:buNone/>
            </a:pPr>
            <a:r>
              <a:rPr lang="pl-PL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3. Cele partnerstwa i ich operacjonalizacja</a:t>
            </a:r>
          </a:p>
          <a:p>
            <a:pPr marL="114300" indent="0">
              <a:buNone/>
            </a:pPr>
            <a:r>
              <a:rPr lang="pl-PL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4. Wymiar przestrzenny w strategii rozwoju obszaru partnerstwa</a:t>
            </a:r>
          </a:p>
          <a:p>
            <a:pPr marL="114300" indent="0">
              <a:buNone/>
            </a:pPr>
            <a:r>
              <a:rPr lang="pl-PL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5. Projekty</a:t>
            </a:r>
          </a:p>
          <a:p>
            <a:pPr marL="114300" indent="0">
              <a:buNone/>
            </a:pPr>
            <a:r>
              <a:rPr lang="pl-PL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6. Wdrażanie: warunki i procedury obowiązujące w realizacji strategii</a:t>
            </a:r>
          </a:p>
          <a:p>
            <a:pPr marL="114300" indent="0">
              <a:buNone/>
            </a:pPr>
            <a:r>
              <a:rPr lang="pl-PL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7. Opis procesu zaangażowania partnerów społeczno-gospodarczych</a:t>
            </a:r>
          </a:p>
          <a:p>
            <a:pPr marL="114300" indent="0">
              <a:buNone/>
            </a:pPr>
            <a:r>
              <a:rPr lang="pl-PL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8. Źródła finansowania</a:t>
            </a:r>
          </a:p>
          <a:p>
            <a:pPr marL="114300" indent="0">
              <a:buNone/>
            </a:pPr>
            <a:endParaRPr lang="pl-PL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666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3225407F-D7A8-4A21-84E6-6E9B89DD413F}"/>
              </a:ext>
            </a:extLst>
          </p:cNvPr>
          <p:cNvGrpSpPr/>
          <p:nvPr/>
        </p:nvGrpSpPr>
        <p:grpSpPr>
          <a:xfrm>
            <a:off x="3649280" y="88823"/>
            <a:ext cx="8127738" cy="6827458"/>
            <a:chOff x="2655367" y="-7983"/>
            <a:chExt cx="8127738" cy="6827458"/>
          </a:xfrm>
        </p:grpSpPr>
        <p:grpSp>
          <p:nvGrpSpPr>
            <p:cNvPr id="118" name="Grupa 117">
              <a:extLst>
                <a:ext uri="{FF2B5EF4-FFF2-40B4-BE49-F238E27FC236}">
                  <a16:creationId xmlns:a16="http://schemas.microsoft.com/office/drawing/2014/main" id="{FAC68E00-DD33-496F-9ED8-7E35C0E5CDF6}"/>
                </a:ext>
              </a:extLst>
            </p:cNvPr>
            <p:cNvGrpSpPr/>
            <p:nvPr/>
          </p:nvGrpSpPr>
          <p:grpSpPr>
            <a:xfrm>
              <a:off x="2860870" y="198167"/>
              <a:ext cx="6653677" cy="6621308"/>
              <a:chOff x="2860871" y="105196"/>
              <a:chExt cx="6653677" cy="6653677"/>
            </a:xfrm>
          </p:grpSpPr>
          <p:sp>
            <p:nvSpPr>
              <p:cNvPr id="119" name="Strzałka: w cztery strony 118">
                <a:extLst>
                  <a:ext uri="{FF2B5EF4-FFF2-40B4-BE49-F238E27FC236}">
                    <a16:creationId xmlns:a16="http://schemas.microsoft.com/office/drawing/2014/main" id="{2BA6E2F0-7C28-4869-B53D-BF5A508A7EAB}"/>
                  </a:ext>
                </a:extLst>
              </p:cNvPr>
              <p:cNvSpPr/>
              <p:nvPr/>
            </p:nvSpPr>
            <p:spPr>
              <a:xfrm>
                <a:off x="2860871" y="105196"/>
                <a:ext cx="6653677" cy="6653677"/>
              </a:xfrm>
              <a:prstGeom prst="quadArrow">
                <a:avLst>
                  <a:gd name="adj1" fmla="val 2000"/>
                  <a:gd name="adj2" fmla="val 4000"/>
                  <a:gd name="adj3" fmla="val 5000"/>
                </a:avLst>
              </a:prstGeom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20" name="Dowolny kształt: kształt 119">
                <a:extLst>
                  <a:ext uri="{FF2B5EF4-FFF2-40B4-BE49-F238E27FC236}">
                    <a16:creationId xmlns:a16="http://schemas.microsoft.com/office/drawing/2014/main" id="{FC9C366F-2FD2-4FA1-9DCC-350C0D607A32}"/>
                  </a:ext>
                </a:extLst>
              </p:cNvPr>
              <p:cNvSpPr/>
              <p:nvPr/>
            </p:nvSpPr>
            <p:spPr>
              <a:xfrm>
                <a:off x="3353373" y="517352"/>
                <a:ext cx="2556051" cy="2491471"/>
              </a:xfrm>
              <a:custGeom>
                <a:avLst/>
                <a:gdLst>
                  <a:gd name="connsiteX0" fmla="*/ 0 w 2661470"/>
                  <a:gd name="connsiteY0" fmla="*/ 443587 h 2661470"/>
                  <a:gd name="connsiteX1" fmla="*/ 443587 w 2661470"/>
                  <a:gd name="connsiteY1" fmla="*/ 0 h 2661470"/>
                  <a:gd name="connsiteX2" fmla="*/ 2217883 w 2661470"/>
                  <a:gd name="connsiteY2" fmla="*/ 0 h 2661470"/>
                  <a:gd name="connsiteX3" fmla="*/ 2661470 w 2661470"/>
                  <a:gd name="connsiteY3" fmla="*/ 443587 h 2661470"/>
                  <a:gd name="connsiteX4" fmla="*/ 2661470 w 2661470"/>
                  <a:gd name="connsiteY4" fmla="*/ 2217883 h 2661470"/>
                  <a:gd name="connsiteX5" fmla="*/ 2217883 w 2661470"/>
                  <a:gd name="connsiteY5" fmla="*/ 2661470 h 2661470"/>
                  <a:gd name="connsiteX6" fmla="*/ 443587 w 2661470"/>
                  <a:gd name="connsiteY6" fmla="*/ 2661470 h 2661470"/>
                  <a:gd name="connsiteX7" fmla="*/ 0 w 2661470"/>
                  <a:gd name="connsiteY7" fmla="*/ 2217883 h 2661470"/>
                  <a:gd name="connsiteX8" fmla="*/ 0 w 2661470"/>
                  <a:gd name="connsiteY8" fmla="*/ 443587 h 2661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61470" h="2661470">
                    <a:moveTo>
                      <a:pt x="0" y="443587"/>
                    </a:moveTo>
                    <a:cubicBezTo>
                      <a:pt x="0" y="198601"/>
                      <a:pt x="198601" y="0"/>
                      <a:pt x="443587" y="0"/>
                    </a:cubicBezTo>
                    <a:lnTo>
                      <a:pt x="2217883" y="0"/>
                    </a:lnTo>
                    <a:cubicBezTo>
                      <a:pt x="2462869" y="0"/>
                      <a:pt x="2661470" y="198601"/>
                      <a:pt x="2661470" y="443587"/>
                    </a:cubicBezTo>
                    <a:lnTo>
                      <a:pt x="2661470" y="2217883"/>
                    </a:lnTo>
                    <a:cubicBezTo>
                      <a:pt x="2661470" y="2462869"/>
                      <a:pt x="2462869" y="2661470"/>
                      <a:pt x="2217883" y="2661470"/>
                    </a:cubicBezTo>
                    <a:lnTo>
                      <a:pt x="443587" y="2661470"/>
                    </a:lnTo>
                    <a:cubicBezTo>
                      <a:pt x="198601" y="2661470"/>
                      <a:pt x="0" y="2462869"/>
                      <a:pt x="0" y="2217883"/>
                    </a:cubicBezTo>
                    <a:lnTo>
                      <a:pt x="0" y="443587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40412" tIns="240412" rIns="240412" bIns="240412" numCol="1" spcCol="1270" anchor="ctr" anchorCtr="0">
                <a:noAutofit/>
              </a:bodyPr>
              <a:lstStyle/>
              <a:p>
                <a:pPr marL="0" lvl="0" indent="0" algn="ctr" defTabSz="1289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2900" b="1" kern="1200" dirty="0">
                    <a:solidFill>
                      <a:srgbClr val="FF0000"/>
                    </a:solidFill>
                  </a:rPr>
                  <a:t>ATUTY</a:t>
                </a:r>
              </a:p>
            </p:txBody>
          </p:sp>
          <p:sp>
            <p:nvSpPr>
              <p:cNvPr id="121" name="Dowolny kształt: kształt 120">
                <a:extLst>
                  <a:ext uri="{FF2B5EF4-FFF2-40B4-BE49-F238E27FC236}">
                    <a16:creationId xmlns:a16="http://schemas.microsoft.com/office/drawing/2014/main" id="{E1CBF0F6-7BD3-40AC-B44F-C1576E8F65F6}"/>
                  </a:ext>
                </a:extLst>
              </p:cNvPr>
              <p:cNvSpPr/>
              <p:nvPr/>
            </p:nvSpPr>
            <p:spPr>
              <a:xfrm>
                <a:off x="6398817" y="523605"/>
                <a:ext cx="2661470" cy="2661470"/>
              </a:xfrm>
              <a:custGeom>
                <a:avLst/>
                <a:gdLst>
                  <a:gd name="connsiteX0" fmla="*/ 0 w 2661470"/>
                  <a:gd name="connsiteY0" fmla="*/ 443587 h 2661470"/>
                  <a:gd name="connsiteX1" fmla="*/ 443587 w 2661470"/>
                  <a:gd name="connsiteY1" fmla="*/ 0 h 2661470"/>
                  <a:gd name="connsiteX2" fmla="*/ 2217883 w 2661470"/>
                  <a:gd name="connsiteY2" fmla="*/ 0 h 2661470"/>
                  <a:gd name="connsiteX3" fmla="*/ 2661470 w 2661470"/>
                  <a:gd name="connsiteY3" fmla="*/ 443587 h 2661470"/>
                  <a:gd name="connsiteX4" fmla="*/ 2661470 w 2661470"/>
                  <a:gd name="connsiteY4" fmla="*/ 2217883 h 2661470"/>
                  <a:gd name="connsiteX5" fmla="*/ 2217883 w 2661470"/>
                  <a:gd name="connsiteY5" fmla="*/ 2661470 h 2661470"/>
                  <a:gd name="connsiteX6" fmla="*/ 443587 w 2661470"/>
                  <a:gd name="connsiteY6" fmla="*/ 2661470 h 2661470"/>
                  <a:gd name="connsiteX7" fmla="*/ 0 w 2661470"/>
                  <a:gd name="connsiteY7" fmla="*/ 2217883 h 2661470"/>
                  <a:gd name="connsiteX8" fmla="*/ 0 w 2661470"/>
                  <a:gd name="connsiteY8" fmla="*/ 443587 h 2661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61470" h="2661470">
                    <a:moveTo>
                      <a:pt x="0" y="443587"/>
                    </a:moveTo>
                    <a:cubicBezTo>
                      <a:pt x="0" y="198601"/>
                      <a:pt x="198601" y="0"/>
                      <a:pt x="443587" y="0"/>
                    </a:cubicBezTo>
                    <a:lnTo>
                      <a:pt x="2217883" y="0"/>
                    </a:lnTo>
                    <a:cubicBezTo>
                      <a:pt x="2462869" y="0"/>
                      <a:pt x="2661470" y="198601"/>
                      <a:pt x="2661470" y="443587"/>
                    </a:cubicBezTo>
                    <a:lnTo>
                      <a:pt x="2661470" y="2217883"/>
                    </a:lnTo>
                    <a:cubicBezTo>
                      <a:pt x="2661470" y="2462869"/>
                      <a:pt x="2462869" y="2661470"/>
                      <a:pt x="2217883" y="2661470"/>
                    </a:cubicBezTo>
                    <a:lnTo>
                      <a:pt x="443587" y="2661470"/>
                    </a:lnTo>
                    <a:cubicBezTo>
                      <a:pt x="198601" y="2661470"/>
                      <a:pt x="0" y="2462869"/>
                      <a:pt x="0" y="2217883"/>
                    </a:cubicBezTo>
                    <a:lnTo>
                      <a:pt x="0" y="443587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40412" tIns="240412" rIns="240412" bIns="240412" numCol="1" spcCol="1270" anchor="ctr" anchorCtr="0">
                <a:noAutofit/>
              </a:bodyPr>
              <a:lstStyle/>
              <a:p>
                <a:pPr marL="0" lvl="0" indent="0" algn="ctr" defTabSz="1289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2900" b="1" kern="1200" dirty="0">
                    <a:solidFill>
                      <a:schemeClr val="bg1">
                        <a:lumMod val="75000"/>
                      </a:schemeClr>
                    </a:solidFill>
                  </a:rPr>
                  <a:t>SŁABOŚCI</a:t>
                </a:r>
              </a:p>
            </p:txBody>
          </p:sp>
          <p:sp>
            <p:nvSpPr>
              <p:cNvPr id="122" name="Dowolny kształt: kształt 121">
                <a:extLst>
                  <a:ext uri="{FF2B5EF4-FFF2-40B4-BE49-F238E27FC236}">
                    <a16:creationId xmlns:a16="http://schemas.microsoft.com/office/drawing/2014/main" id="{81D7B6FD-487C-4BC3-88B8-BC4B94471E6B}"/>
                  </a:ext>
                </a:extLst>
              </p:cNvPr>
              <p:cNvSpPr/>
              <p:nvPr/>
            </p:nvSpPr>
            <p:spPr>
              <a:xfrm>
                <a:off x="3439015" y="3860669"/>
                <a:ext cx="2504282" cy="2447975"/>
              </a:xfrm>
              <a:custGeom>
                <a:avLst/>
                <a:gdLst>
                  <a:gd name="connsiteX0" fmla="*/ 0 w 2661470"/>
                  <a:gd name="connsiteY0" fmla="*/ 443587 h 2661470"/>
                  <a:gd name="connsiteX1" fmla="*/ 443587 w 2661470"/>
                  <a:gd name="connsiteY1" fmla="*/ 0 h 2661470"/>
                  <a:gd name="connsiteX2" fmla="*/ 2217883 w 2661470"/>
                  <a:gd name="connsiteY2" fmla="*/ 0 h 2661470"/>
                  <a:gd name="connsiteX3" fmla="*/ 2661470 w 2661470"/>
                  <a:gd name="connsiteY3" fmla="*/ 443587 h 2661470"/>
                  <a:gd name="connsiteX4" fmla="*/ 2661470 w 2661470"/>
                  <a:gd name="connsiteY4" fmla="*/ 2217883 h 2661470"/>
                  <a:gd name="connsiteX5" fmla="*/ 2217883 w 2661470"/>
                  <a:gd name="connsiteY5" fmla="*/ 2661470 h 2661470"/>
                  <a:gd name="connsiteX6" fmla="*/ 443587 w 2661470"/>
                  <a:gd name="connsiteY6" fmla="*/ 2661470 h 2661470"/>
                  <a:gd name="connsiteX7" fmla="*/ 0 w 2661470"/>
                  <a:gd name="connsiteY7" fmla="*/ 2217883 h 2661470"/>
                  <a:gd name="connsiteX8" fmla="*/ 0 w 2661470"/>
                  <a:gd name="connsiteY8" fmla="*/ 443587 h 2661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61470" h="2661470">
                    <a:moveTo>
                      <a:pt x="0" y="443587"/>
                    </a:moveTo>
                    <a:cubicBezTo>
                      <a:pt x="0" y="198601"/>
                      <a:pt x="198601" y="0"/>
                      <a:pt x="443587" y="0"/>
                    </a:cubicBezTo>
                    <a:lnTo>
                      <a:pt x="2217883" y="0"/>
                    </a:lnTo>
                    <a:cubicBezTo>
                      <a:pt x="2462869" y="0"/>
                      <a:pt x="2661470" y="198601"/>
                      <a:pt x="2661470" y="443587"/>
                    </a:cubicBezTo>
                    <a:lnTo>
                      <a:pt x="2661470" y="2217883"/>
                    </a:lnTo>
                    <a:cubicBezTo>
                      <a:pt x="2661470" y="2462869"/>
                      <a:pt x="2462869" y="2661470"/>
                      <a:pt x="2217883" y="2661470"/>
                    </a:cubicBezTo>
                    <a:lnTo>
                      <a:pt x="443587" y="2661470"/>
                    </a:lnTo>
                    <a:cubicBezTo>
                      <a:pt x="198601" y="2661470"/>
                      <a:pt x="0" y="2462869"/>
                      <a:pt x="0" y="2217883"/>
                    </a:cubicBezTo>
                    <a:lnTo>
                      <a:pt x="0" y="443587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40412" tIns="240412" rIns="240412" bIns="240412" numCol="1" spcCol="1270" anchor="ctr" anchorCtr="0">
                <a:noAutofit/>
              </a:bodyPr>
              <a:lstStyle/>
              <a:p>
                <a:pPr marL="0" lvl="0" indent="0" algn="ctr" defTabSz="1289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2900" b="1" kern="1200" dirty="0">
                    <a:solidFill>
                      <a:srgbClr val="FFFF00"/>
                    </a:solidFill>
                  </a:rPr>
                  <a:t>SZANSE</a:t>
                </a:r>
              </a:p>
            </p:txBody>
          </p:sp>
          <p:sp>
            <p:nvSpPr>
              <p:cNvPr id="123" name="Dowolny kształt: kształt 122">
                <a:extLst>
                  <a:ext uri="{FF2B5EF4-FFF2-40B4-BE49-F238E27FC236}">
                    <a16:creationId xmlns:a16="http://schemas.microsoft.com/office/drawing/2014/main" id="{8DBCC11E-6879-417F-972C-FAA4DB6F3C5F}"/>
                  </a:ext>
                </a:extLst>
              </p:cNvPr>
              <p:cNvSpPr/>
              <p:nvPr/>
            </p:nvSpPr>
            <p:spPr>
              <a:xfrm>
                <a:off x="6420588" y="3790050"/>
                <a:ext cx="2470722" cy="2536333"/>
              </a:xfrm>
              <a:custGeom>
                <a:avLst/>
                <a:gdLst>
                  <a:gd name="connsiteX0" fmla="*/ 0 w 2661470"/>
                  <a:gd name="connsiteY0" fmla="*/ 443587 h 2661470"/>
                  <a:gd name="connsiteX1" fmla="*/ 443587 w 2661470"/>
                  <a:gd name="connsiteY1" fmla="*/ 0 h 2661470"/>
                  <a:gd name="connsiteX2" fmla="*/ 2217883 w 2661470"/>
                  <a:gd name="connsiteY2" fmla="*/ 0 h 2661470"/>
                  <a:gd name="connsiteX3" fmla="*/ 2661470 w 2661470"/>
                  <a:gd name="connsiteY3" fmla="*/ 443587 h 2661470"/>
                  <a:gd name="connsiteX4" fmla="*/ 2661470 w 2661470"/>
                  <a:gd name="connsiteY4" fmla="*/ 2217883 h 2661470"/>
                  <a:gd name="connsiteX5" fmla="*/ 2217883 w 2661470"/>
                  <a:gd name="connsiteY5" fmla="*/ 2661470 h 2661470"/>
                  <a:gd name="connsiteX6" fmla="*/ 443587 w 2661470"/>
                  <a:gd name="connsiteY6" fmla="*/ 2661470 h 2661470"/>
                  <a:gd name="connsiteX7" fmla="*/ 0 w 2661470"/>
                  <a:gd name="connsiteY7" fmla="*/ 2217883 h 2661470"/>
                  <a:gd name="connsiteX8" fmla="*/ 0 w 2661470"/>
                  <a:gd name="connsiteY8" fmla="*/ 443587 h 2661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61470" h="2661470">
                    <a:moveTo>
                      <a:pt x="0" y="443587"/>
                    </a:moveTo>
                    <a:cubicBezTo>
                      <a:pt x="0" y="198601"/>
                      <a:pt x="198601" y="0"/>
                      <a:pt x="443587" y="0"/>
                    </a:cubicBezTo>
                    <a:lnTo>
                      <a:pt x="2217883" y="0"/>
                    </a:lnTo>
                    <a:cubicBezTo>
                      <a:pt x="2462869" y="0"/>
                      <a:pt x="2661470" y="198601"/>
                      <a:pt x="2661470" y="443587"/>
                    </a:cubicBezTo>
                    <a:lnTo>
                      <a:pt x="2661470" y="2217883"/>
                    </a:lnTo>
                    <a:cubicBezTo>
                      <a:pt x="2661470" y="2462869"/>
                      <a:pt x="2462869" y="2661470"/>
                      <a:pt x="2217883" y="2661470"/>
                    </a:cubicBezTo>
                    <a:lnTo>
                      <a:pt x="443587" y="2661470"/>
                    </a:lnTo>
                    <a:cubicBezTo>
                      <a:pt x="198601" y="2661470"/>
                      <a:pt x="0" y="2462869"/>
                      <a:pt x="0" y="2217883"/>
                    </a:cubicBezTo>
                    <a:lnTo>
                      <a:pt x="0" y="443587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40412" tIns="240412" rIns="240412" bIns="240412" numCol="1" spcCol="1270" anchor="ctr" anchorCtr="0">
                <a:noAutofit/>
              </a:bodyPr>
              <a:lstStyle/>
              <a:p>
                <a:pPr marL="0" lvl="0" indent="0" algn="ctr" defTabSz="1289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l-PL" sz="2600" b="1" kern="1200" dirty="0">
                    <a:solidFill>
                      <a:schemeClr val="tx1"/>
                    </a:solidFill>
                  </a:rPr>
                  <a:t>ZAGROŻENIA</a:t>
                </a:r>
              </a:p>
            </p:txBody>
          </p:sp>
        </p:grpSp>
        <p:pic>
          <p:nvPicPr>
            <p:cNvPr id="12" name="Grafika 11" descr="Sceneria zachodzącego słońca">
              <a:extLst>
                <a:ext uri="{FF2B5EF4-FFF2-40B4-BE49-F238E27FC236}">
                  <a16:creationId xmlns:a16="http://schemas.microsoft.com/office/drawing/2014/main" id="{92F2CABC-7FB3-4ADD-838E-87AA2B497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419044" y="-7983"/>
              <a:ext cx="639944" cy="639944"/>
            </a:xfrm>
            <a:prstGeom prst="rect">
              <a:avLst/>
            </a:prstGeom>
          </p:spPr>
        </p:pic>
        <p:pic>
          <p:nvPicPr>
            <p:cNvPr id="16" name="Grafika 15" descr="Widok na wzgórze">
              <a:extLst>
                <a:ext uri="{FF2B5EF4-FFF2-40B4-BE49-F238E27FC236}">
                  <a16:creationId xmlns:a16="http://schemas.microsoft.com/office/drawing/2014/main" id="{BEA48F80-925E-44B1-93FD-759E024FF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693024" y="1189387"/>
              <a:ext cx="471514" cy="471514"/>
            </a:xfrm>
            <a:prstGeom prst="rect">
              <a:avLst/>
            </a:prstGeom>
          </p:spPr>
        </p:pic>
        <p:pic>
          <p:nvPicPr>
            <p:cNvPr id="18" name="Grafika 17" descr="Scena z zamkiem">
              <a:extLst>
                <a:ext uri="{FF2B5EF4-FFF2-40B4-BE49-F238E27FC236}">
                  <a16:creationId xmlns:a16="http://schemas.microsoft.com/office/drawing/2014/main" id="{88C723C9-1ED8-4BBF-AE03-76DFBB05A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688400" y="2601875"/>
              <a:ext cx="524510" cy="524510"/>
            </a:xfrm>
            <a:prstGeom prst="rect">
              <a:avLst/>
            </a:prstGeom>
          </p:spPr>
        </p:pic>
        <p:pic>
          <p:nvPicPr>
            <p:cNvPr id="20" name="Grafika 19" descr="Wiatrak">
              <a:extLst>
                <a:ext uri="{FF2B5EF4-FFF2-40B4-BE49-F238E27FC236}">
                  <a16:creationId xmlns:a16="http://schemas.microsoft.com/office/drawing/2014/main" id="{4B8CA0B6-553A-4E47-8744-9B00A0B2E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672036" y="601983"/>
              <a:ext cx="487622" cy="487622"/>
            </a:xfrm>
            <a:prstGeom prst="rect">
              <a:avLst/>
            </a:prstGeom>
          </p:spPr>
        </p:pic>
        <p:pic>
          <p:nvPicPr>
            <p:cNvPr id="26" name="Grafika 25" descr="Kula ziemska — Afryka i Europa">
              <a:extLst>
                <a:ext uri="{FF2B5EF4-FFF2-40B4-BE49-F238E27FC236}">
                  <a16:creationId xmlns:a16="http://schemas.microsoft.com/office/drawing/2014/main" id="{52DE5FEE-B3C9-41EA-9749-DE4E15AA7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655367" y="39949"/>
              <a:ext cx="565095" cy="565095"/>
            </a:xfrm>
            <a:prstGeom prst="rect">
              <a:avLst/>
            </a:prstGeom>
          </p:spPr>
        </p:pic>
        <p:pic>
          <p:nvPicPr>
            <p:cNvPr id="28" name="Grafika 27" descr="Medyczne">
              <a:extLst>
                <a:ext uri="{FF2B5EF4-FFF2-40B4-BE49-F238E27FC236}">
                  <a16:creationId xmlns:a16="http://schemas.microsoft.com/office/drawing/2014/main" id="{867917E8-CAC7-4D80-B84C-876CA702BD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155913" y="80138"/>
              <a:ext cx="467583" cy="467583"/>
            </a:xfrm>
            <a:prstGeom prst="rect">
              <a:avLst/>
            </a:prstGeom>
          </p:spPr>
        </p:pic>
        <p:pic>
          <p:nvPicPr>
            <p:cNvPr id="30" name="Grafika 29" descr="Monety">
              <a:extLst>
                <a:ext uri="{FF2B5EF4-FFF2-40B4-BE49-F238E27FC236}">
                  <a16:creationId xmlns:a16="http://schemas.microsoft.com/office/drawing/2014/main" id="{00ACC269-7319-4086-BBD9-F37855445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213123" y="2843343"/>
              <a:ext cx="534843" cy="534843"/>
            </a:xfrm>
            <a:prstGeom prst="rect">
              <a:avLst/>
            </a:prstGeom>
          </p:spPr>
        </p:pic>
        <p:pic>
          <p:nvPicPr>
            <p:cNvPr id="40" name="Grafika 39" descr="Klasa">
              <a:extLst>
                <a:ext uri="{FF2B5EF4-FFF2-40B4-BE49-F238E27FC236}">
                  <a16:creationId xmlns:a16="http://schemas.microsoft.com/office/drawing/2014/main" id="{7178F46D-B434-4DD2-9FD9-50315A56A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3356343" y="2781042"/>
              <a:ext cx="569354" cy="569354"/>
            </a:xfrm>
            <a:prstGeom prst="rect">
              <a:avLst/>
            </a:prstGeom>
          </p:spPr>
        </p:pic>
        <p:pic>
          <p:nvPicPr>
            <p:cNvPr id="42" name="Grafika 41" descr="Pieniądze">
              <a:extLst>
                <a:ext uri="{FF2B5EF4-FFF2-40B4-BE49-F238E27FC236}">
                  <a16:creationId xmlns:a16="http://schemas.microsoft.com/office/drawing/2014/main" id="{C209BBFE-22FA-4C2F-A123-74DE5EC91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0202139" y="1693791"/>
              <a:ext cx="580966" cy="580966"/>
            </a:xfrm>
            <a:prstGeom prst="rect">
              <a:avLst/>
            </a:prstGeom>
          </p:spPr>
        </p:pic>
        <p:pic>
          <p:nvPicPr>
            <p:cNvPr id="46" name="Grafika 45" descr="Drogowskaz">
              <a:extLst>
                <a:ext uri="{FF2B5EF4-FFF2-40B4-BE49-F238E27FC236}">
                  <a16:creationId xmlns:a16="http://schemas.microsoft.com/office/drawing/2014/main" id="{5609ED24-98A7-42D8-940B-68E325B61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9417638" y="2458616"/>
              <a:ext cx="531467" cy="531467"/>
            </a:xfrm>
            <a:prstGeom prst="rect">
              <a:avLst/>
            </a:prstGeom>
          </p:spPr>
        </p:pic>
        <p:pic>
          <p:nvPicPr>
            <p:cNvPr id="50" name="Grafika 49" descr="Żuraw">
              <a:extLst>
                <a:ext uri="{FF2B5EF4-FFF2-40B4-BE49-F238E27FC236}">
                  <a16:creationId xmlns:a16="http://schemas.microsoft.com/office/drawing/2014/main" id="{EB45EE6C-76A0-4731-9386-9F71BB7A9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9395605" y="1136874"/>
              <a:ext cx="553500" cy="553500"/>
            </a:xfrm>
            <a:prstGeom prst="rect">
              <a:avLst/>
            </a:prstGeom>
          </p:spPr>
        </p:pic>
        <p:pic>
          <p:nvPicPr>
            <p:cNvPr id="52" name="Grafika 51" descr="Osoba na wózku inwalidzkim">
              <a:extLst>
                <a:ext uri="{FF2B5EF4-FFF2-40B4-BE49-F238E27FC236}">
                  <a16:creationId xmlns:a16="http://schemas.microsoft.com/office/drawing/2014/main" id="{761ED0F1-49E2-48F1-B58D-3E62E4E22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7602936" y="66944"/>
              <a:ext cx="511103" cy="511103"/>
            </a:xfrm>
            <a:prstGeom prst="rect">
              <a:avLst/>
            </a:prstGeom>
          </p:spPr>
        </p:pic>
        <p:pic>
          <p:nvPicPr>
            <p:cNvPr id="56" name="Grafika 55" descr="Kobieta z laską">
              <a:extLst>
                <a:ext uri="{FF2B5EF4-FFF2-40B4-BE49-F238E27FC236}">
                  <a16:creationId xmlns:a16="http://schemas.microsoft.com/office/drawing/2014/main" id="{77086608-891A-45C3-AAE4-E609C92C4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7125762" y="69559"/>
              <a:ext cx="464958" cy="464958"/>
            </a:xfrm>
            <a:prstGeom prst="rect">
              <a:avLst/>
            </a:prstGeom>
          </p:spPr>
        </p:pic>
        <p:pic>
          <p:nvPicPr>
            <p:cNvPr id="58" name="Grafika 57" descr="Autobus">
              <a:extLst>
                <a:ext uri="{FF2B5EF4-FFF2-40B4-BE49-F238E27FC236}">
                  <a16:creationId xmlns:a16="http://schemas.microsoft.com/office/drawing/2014/main" id="{90718C44-1A57-470D-B8FF-7556B8728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9381908" y="72868"/>
              <a:ext cx="505179" cy="505179"/>
            </a:xfrm>
            <a:prstGeom prst="rect">
              <a:avLst/>
            </a:prstGeom>
          </p:spPr>
        </p:pic>
        <p:pic>
          <p:nvPicPr>
            <p:cNvPr id="60" name="Grafika 59" descr="Kobieta z wózkiem">
              <a:extLst>
                <a:ext uri="{FF2B5EF4-FFF2-40B4-BE49-F238E27FC236}">
                  <a16:creationId xmlns:a16="http://schemas.microsoft.com/office/drawing/2014/main" id="{BD3F8BC2-47CE-4AE3-B47A-A948460A9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6599977" y="64096"/>
              <a:ext cx="482392" cy="482392"/>
            </a:xfrm>
            <a:prstGeom prst="rect">
              <a:avLst/>
            </a:prstGeom>
          </p:spPr>
        </p:pic>
        <p:pic>
          <p:nvPicPr>
            <p:cNvPr id="64" name="Grafika 63" descr="Kolarstwo">
              <a:extLst>
                <a:ext uri="{FF2B5EF4-FFF2-40B4-BE49-F238E27FC236}">
                  <a16:creationId xmlns:a16="http://schemas.microsoft.com/office/drawing/2014/main" id="{2A6A8718-EF1D-474B-956C-84B2B789E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2684277" y="1653883"/>
              <a:ext cx="484648" cy="484648"/>
            </a:xfrm>
            <a:prstGeom prst="rect">
              <a:avLst/>
            </a:prstGeom>
          </p:spPr>
        </p:pic>
        <p:pic>
          <p:nvPicPr>
            <p:cNvPr id="66" name="Grafika 65" descr="Czółno">
              <a:extLst>
                <a:ext uri="{FF2B5EF4-FFF2-40B4-BE49-F238E27FC236}">
                  <a16:creationId xmlns:a16="http://schemas.microsoft.com/office/drawing/2014/main" id="{FA768172-3A1F-421E-927B-ABB85EFDB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2706350" y="2092972"/>
              <a:ext cx="471514" cy="471514"/>
            </a:xfrm>
            <a:prstGeom prst="rect">
              <a:avLst/>
            </a:prstGeom>
          </p:spPr>
        </p:pic>
        <p:pic>
          <p:nvPicPr>
            <p:cNvPr id="68" name="Grafika 67" descr="Żaglówka">
              <a:extLst>
                <a:ext uri="{FF2B5EF4-FFF2-40B4-BE49-F238E27FC236}">
                  <a16:creationId xmlns:a16="http://schemas.microsoft.com/office/drawing/2014/main" id="{2C7E9AB7-ECC5-4C1C-830A-5B1467D7C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5141055" y="50227"/>
              <a:ext cx="535258" cy="535258"/>
            </a:xfrm>
            <a:prstGeom prst="rect">
              <a:avLst/>
            </a:prstGeom>
          </p:spPr>
        </p:pic>
        <p:pic>
          <p:nvPicPr>
            <p:cNvPr id="70" name="Grafika 69" descr="Kotwica">
              <a:extLst>
                <a:ext uri="{FF2B5EF4-FFF2-40B4-BE49-F238E27FC236}">
                  <a16:creationId xmlns:a16="http://schemas.microsoft.com/office/drawing/2014/main" id="{E02CC24F-102D-4376-89D4-959C45D26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4381744" y="39127"/>
              <a:ext cx="553499" cy="553499"/>
            </a:xfrm>
            <a:prstGeom prst="rect">
              <a:avLst/>
            </a:prstGeom>
          </p:spPr>
        </p:pic>
        <p:pic>
          <p:nvPicPr>
            <p:cNvPr id="72" name="Grafika 71" descr="Uścisk dłoni">
              <a:extLst>
                <a:ext uri="{FF2B5EF4-FFF2-40B4-BE49-F238E27FC236}">
                  <a16:creationId xmlns:a16="http://schemas.microsoft.com/office/drawing/2014/main" id="{0912B61F-B314-4CC7-9863-A2B07592D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>
              <a:off x="4236287" y="2865812"/>
              <a:ext cx="553499" cy="553499"/>
            </a:xfrm>
            <a:prstGeom prst="rect">
              <a:avLst/>
            </a:prstGeom>
          </p:spPr>
        </p:pic>
        <p:pic>
          <p:nvPicPr>
            <p:cNvPr id="74" name="Grafika 73" descr="Książki">
              <a:extLst>
                <a:ext uri="{FF2B5EF4-FFF2-40B4-BE49-F238E27FC236}">
                  <a16:creationId xmlns:a16="http://schemas.microsoft.com/office/drawing/2014/main" id="{BA9CD0DD-CCD8-479C-A45B-253BAEA67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/>
            </a:stretch>
          </p:blipFill>
          <p:spPr>
            <a:xfrm>
              <a:off x="9444783" y="1873737"/>
              <a:ext cx="488872" cy="488872"/>
            </a:xfrm>
            <a:prstGeom prst="rect">
              <a:avLst/>
            </a:prstGeom>
          </p:spPr>
        </p:pic>
        <p:pic>
          <p:nvPicPr>
            <p:cNvPr id="76" name="Grafika 75" descr="Komputer">
              <a:extLst>
                <a:ext uri="{FF2B5EF4-FFF2-40B4-BE49-F238E27FC236}">
                  <a16:creationId xmlns:a16="http://schemas.microsoft.com/office/drawing/2014/main" id="{B17EFFCB-86CF-4D5F-9ADB-D7D9C7978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/>
            </a:stretch>
          </p:blipFill>
          <p:spPr>
            <a:xfrm>
              <a:off x="9395605" y="635077"/>
              <a:ext cx="491482" cy="491482"/>
            </a:xfrm>
            <a:prstGeom prst="rect">
              <a:avLst/>
            </a:prstGeom>
          </p:spPr>
        </p:pic>
        <p:pic>
          <p:nvPicPr>
            <p:cNvPr id="80" name="Grafika 79" descr="Router bezprzewodowy">
              <a:extLst>
                <a:ext uri="{FF2B5EF4-FFF2-40B4-BE49-F238E27FC236}">
                  <a16:creationId xmlns:a16="http://schemas.microsoft.com/office/drawing/2014/main" id="{D7A787E8-D7B1-43E6-9062-F164A4257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/>
            </a:stretch>
          </p:blipFill>
          <p:spPr>
            <a:xfrm>
              <a:off x="10099874" y="68663"/>
              <a:ext cx="564667" cy="564667"/>
            </a:xfrm>
            <a:prstGeom prst="rect">
              <a:avLst/>
            </a:prstGeom>
          </p:spPr>
        </p:pic>
        <p:pic>
          <p:nvPicPr>
            <p:cNvPr id="84" name="Grafika 83" descr="Robot">
              <a:extLst>
                <a:ext uri="{FF2B5EF4-FFF2-40B4-BE49-F238E27FC236}">
                  <a16:creationId xmlns:a16="http://schemas.microsoft.com/office/drawing/2014/main" id="{F09988DD-9A09-47EF-B1AE-C40847AAB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/>
            </a:stretch>
          </p:blipFill>
          <p:spPr>
            <a:xfrm>
              <a:off x="10099874" y="699307"/>
              <a:ext cx="499130" cy="499130"/>
            </a:xfrm>
            <a:prstGeom prst="rect">
              <a:avLst/>
            </a:prstGeom>
          </p:spPr>
        </p:pic>
        <p:pic>
          <p:nvPicPr>
            <p:cNvPr id="86" name="Grafika 85" descr="Grupowa burza mózgów">
              <a:extLst>
                <a:ext uri="{FF2B5EF4-FFF2-40B4-BE49-F238E27FC236}">
                  <a16:creationId xmlns:a16="http://schemas.microsoft.com/office/drawing/2014/main" id="{59F20855-7334-4376-81C9-60D1FFDD0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/>
            </a:stretch>
          </p:blipFill>
          <p:spPr>
            <a:xfrm>
              <a:off x="10157430" y="2361937"/>
              <a:ext cx="553499" cy="553499"/>
            </a:xfrm>
            <a:prstGeom prst="rect">
              <a:avLst/>
            </a:prstGeom>
          </p:spPr>
        </p:pic>
        <p:pic>
          <p:nvPicPr>
            <p:cNvPr id="88" name="Grafika 87" descr="Samochód elektryczny">
              <a:extLst>
                <a:ext uri="{FF2B5EF4-FFF2-40B4-BE49-F238E27FC236}">
                  <a16:creationId xmlns:a16="http://schemas.microsoft.com/office/drawing/2014/main" id="{05360100-DFAD-4B13-8BD0-3F65B13F3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/>
            </a:stretch>
          </p:blipFill>
          <p:spPr>
            <a:xfrm>
              <a:off x="4391579" y="3368952"/>
              <a:ext cx="658879" cy="658879"/>
            </a:xfrm>
            <a:prstGeom prst="rect">
              <a:avLst/>
            </a:prstGeom>
          </p:spPr>
        </p:pic>
        <p:pic>
          <p:nvPicPr>
            <p:cNvPr id="90" name="Grafika 89" descr="Dom">
              <a:extLst>
                <a:ext uri="{FF2B5EF4-FFF2-40B4-BE49-F238E27FC236}">
                  <a16:creationId xmlns:a16="http://schemas.microsoft.com/office/drawing/2014/main" id="{A57899AC-2E1F-4C8C-9A42-E5BB5DA87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/>
            </a:stretch>
          </p:blipFill>
          <p:spPr>
            <a:xfrm>
              <a:off x="8710720" y="76116"/>
              <a:ext cx="458401" cy="458401"/>
            </a:xfrm>
            <a:prstGeom prst="rect">
              <a:avLst/>
            </a:prstGeom>
          </p:spPr>
        </p:pic>
        <p:pic>
          <p:nvPicPr>
            <p:cNvPr id="92" name="Grafika 91" descr="Karta kredytowa">
              <a:extLst>
                <a:ext uri="{FF2B5EF4-FFF2-40B4-BE49-F238E27FC236}">
                  <a16:creationId xmlns:a16="http://schemas.microsoft.com/office/drawing/2014/main" id="{7224557C-624D-4B6F-B917-E0D2FE260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/>
            </a:stretch>
          </p:blipFill>
          <p:spPr>
            <a:xfrm>
              <a:off x="2713544" y="4143225"/>
              <a:ext cx="565094" cy="565094"/>
            </a:xfrm>
            <a:prstGeom prst="rect">
              <a:avLst/>
            </a:prstGeom>
          </p:spPr>
        </p:pic>
        <p:pic>
          <p:nvPicPr>
            <p:cNvPr id="94" name="Grafika 93" descr="Kula ziemska — Afryka i Europa">
              <a:extLst>
                <a:ext uri="{FF2B5EF4-FFF2-40B4-BE49-F238E27FC236}">
                  <a16:creationId xmlns:a16="http://schemas.microsoft.com/office/drawing/2014/main" id="{F1708B2B-2601-440C-ABC2-B98F504B8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656620" y="3589729"/>
              <a:ext cx="635068" cy="635068"/>
            </a:xfrm>
            <a:prstGeom prst="rect">
              <a:avLst/>
            </a:prstGeom>
          </p:spPr>
        </p:pic>
        <p:pic>
          <p:nvPicPr>
            <p:cNvPr id="96" name="Grafika 95" descr="Koparka">
              <a:extLst>
                <a:ext uri="{FF2B5EF4-FFF2-40B4-BE49-F238E27FC236}">
                  <a16:creationId xmlns:a16="http://schemas.microsoft.com/office/drawing/2014/main" id="{076B3811-348F-40DC-B50A-F9F0133EB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/>
            </a:stretch>
          </p:blipFill>
          <p:spPr>
            <a:xfrm>
              <a:off x="2716128" y="4621885"/>
              <a:ext cx="565096" cy="565096"/>
            </a:xfrm>
            <a:prstGeom prst="rect">
              <a:avLst/>
            </a:prstGeom>
          </p:spPr>
        </p:pic>
        <p:pic>
          <p:nvPicPr>
            <p:cNvPr id="102" name="Grafika 101" descr="Fabryka">
              <a:extLst>
                <a:ext uri="{FF2B5EF4-FFF2-40B4-BE49-F238E27FC236}">
                  <a16:creationId xmlns:a16="http://schemas.microsoft.com/office/drawing/2014/main" id="{896B7558-A6BF-4F21-A000-B6A8637E4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/>
            </a:stretch>
          </p:blipFill>
          <p:spPr>
            <a:xfrm>
              <a:off x="2713544" y="5153403"/>
              <a:ext cx="512786" cy="512786"/>
            </a:xfrm>
            <a:prstGeom prst="rect">
              <a:avLst/>
            </a:prstGeom>
          </p:spPr>
        </p:pic>
        <p:pic>
          <p:nvPicPr>
            <p:cNvPr id="104" name="Grafika 103" descr="Słońce">
              <a:extLst>
                <a:ext uri="{FF2B5EF4-FFF2-40B4-BE49-F238E27FC236}">
                  <a16:creationId xmlns:a16="http://schemas.microsoft.com/office/drawing/2014/main" id="{58CB2497-D7EA-4803-953A-BDCC13CCC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tretch>
              <a:fillRect/>
            </a:stretch>
          </p:blipFill>
          <p:spPr>
            <a:xfrm>
              <a:off x="3676885" y="3454818"/>
              <a:ext cx="483086" cy="483086"/>
            </a:xfrm>
            <a:prstGeom prst="rect">
              <a:avLst/>
            </a:prstGeom>
          </p:spPr>
        </p:pic>
        <p:pic>
          <p:nvPicPr>
            <p:cNvPr id="106" name="Grafika 105" descr="Otwarta dłoń z rośliną">
              <a:extLst>
                <a:ext uri="{FF2B5EF4-FFF2-40B4-BE49-F238E27FC236}">
                  <a16:creationId xmlns:a16="http://schemas.microsoft.com/office/drawing/2014/main" id="{318280DE-BFD2-4A9B-A242-71E379426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4">
              <a:extLst>
                <a:ext uri="{96DAC541-7B7A-43D3-8B79-37D633B846F1}">
                  <asvg:svgBlip xmlns:asvg="http://schemas.microsoft.com/office/drawing/2016/SVG/main" r:embed="rId65"/>
                </a:ext>
              </a:extLst>
            </a:blip>
            <a:stretch>
              <a:fillRect/>
            </a:stretch>
          </p:blipFill>
          <p:spPr>
            <a:xfrm>
              <a:off x="5384288" y="3396130"/>
              <a:ext cx="600462" cy="600462"/>
            </a:xfrm>
            <a:prstGeom prst="rect">
              <a:avLst/>
            </a:prstGeom>
          </p:spPr>
        </p:pic>
        <p:pic>
          <p:nvPicPr>
            <p:cNvPr id="108" name="Grafika 107" descr="Rolnik">
              <a:extLst>
                <a:ext uri="{FF2B5EF4-FFF2-40B4-BE49-F238E27FC236}">
                  <a16:creationId xmlns:a16="http://schemas.microsoft.com/office/drawing/2014/main" id="{EAAAF9BD-D13D-46C4-92AC-846E108F2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/>
            </a:stretch>
          </p:blipFill>
          <p:spPr>
            <a:xfrm>
              <a:off x="2706350" y="5706964"/>
              <a:ext cx="575292" cy="575292"/>
            </a:xfrm>
            <a:prstGeom prst="rect">
              <a:avLst/>
            </a:prstGeom>
          </p:spPr>
        </p:pic>
        <p:pic>
          <p:nvPicPr>
            <p:cNvPr id="110" name="Grafika 109" descr="Żarówka i koło zębate">
              <a:extLst>
                <a:ext uri="{FF2B5EF4-FFF2-40B4-BE49-F238E27FC236}">
                  <a16:creationId xmlns:a16="http://schemas.microsoft.com/office/drawing/2014/main" id="{4B2DEBCE-9B20-4BB0-B3F6-6BF51CCA2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/>
            </a:stretch>
          </p:blipFill>
          <p:spPr>
            <a:xfrm>
              <a:off x="9287136" y="4269918"/>
              <a:ext cx="569552" cy="569552"/>
            </a:xfrm>
            <a:prstGeom prst="rect">
              <a:avLst/>
            </a:prstGeom>
          </p:spPr>
        </p:pic>
        <p:pic>
          <p:nvPicPr>
            <p:cNvPr id="112" name="Grafika 111" descr="Euro">
              <a:extLst>
                <a:ext uri="{FF2B5EF4-FFF2-40B4-BE49-F238E27FC236}">
                  <a16:creationId xmlns:a16="http://schemas.microsoft.com/office/drawing/2014/main" id="{C11D7FC9-FE5C-4852-BED6-FE1C97F6F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>
              <a:extLst>
                <a:ext uri="{96DAC541-7B7A-43D3-8B79-37D633B846F1}">
                  <asvg:svgBlip xmlns:asvg="http://schemas.microsoft.com/office/drawing/2016/SVG/main" r:embed="rId71"/>
                </a:ext>
              </a:extLst>
            </a:blip>
            <a:stretch>
              <a:fillRect/>
            </a:stretch>
          </p:blipFill>
          <p:spPr>
            <a:xfrm>
              <a:off x="9337294" y="5655992"/>
              <a:ext cx="395642" cy="395642"/>
            </a:xfrm>
            <a:prstGeom prst="rect">
              <a:avLst/>
            </a:prstGeom>
          </p:spPr>
        </p:pic>
        <p:pic>
          <p:nvPicPr>
            <p:cNvPr id="114" name="Grafika 113" descr="Stetoskop">
              <a:extLst>
                <a:ext uri="{FF2B5EF4-FFF2-40B4-BE49-F238E27FC236}">
                  <a16:creationId xmlns:a16="http://schemas.microsoft.com/office/drawing/2014/main" id="{E35633CD-0007-46B9-8F14-700AF020E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/>
            </a:stretch>
          </p:blipFill>
          <p:spPr>
            <a:xfrm>
              <a:off x="9337294" y="4994059"/>
              <a:ext cx="488872" cy="488872"/>
            </a:xfrm>
            <a:prstGeom prst="rect">
              <a:avLst/>
            </a:prstGeom>
          </p:spPr>
        </p:pic>
        <p:pic>
          <p:nvPicPr>
            <p:cNvPr id="116" name="Grafika 115" descr="Termometr">
              <a:extLst>
                <a:ext uri="{FF2B5EF4-FFF2-40B4-BE49-F238E27FC236}">
                  <a16:creationId xmlns:a16="http://schemas.microsoft.com/office/drawing/2014/main" id="{A88F917B-06AC-4843-A288-71D5A737D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/>
            </a:stretch>
          </p:blipFill>
          <p:spPr>
            <a:xfrm>
              <a:off x="9279534" y="3698369"/>
              <a:ext cx="505179" cy="505179"/>
            </a:xfrm>
            <a:prstGeom prst="rect">
              <a:avLst/>
            </a:prstGeom>
          </p:spPr>
        </p:pic>
        <p:pic>
          <p:nvPicPr>
            <p:cNvPr id="127" name="Grafika 126" descr="Kelner">
              <a:extLst>
                <a:ext uri="{FF2B5EF4-FFF2-40B4-BE49-F238E27FC236}">
                  <a16:creationId xmlns:a16="http://schemas.microsoft.com/office/drawing/2014/main" id="{FF86B2D8-1174-4972-A65C-5BA2AFE7C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6">
              <a:extLst>
                <a:ext uri="{96DAC541-7B7A-43D3-8B79-37D633B846F1}">
                  <asvg:svgBlip xmlns:asvg="http://schemas.microsoft.com/office/drawing/2016/SVG/main" r:embed="rId77"/>
                </a:ext>
              </a:extLst>
            </a:blip>
            <a:stretch>
              <a:fillRect/>
            </a:stretch>
          </p:blipFill>
          <p:spPr>
            <a:xfrm>
              <a:off x="10229661" y="1215080"/>
              <a:ext cx="457499" cy="464932"/>
            </a:xfrm>
            <a:prstGeom prst="rect">
              <a:avLst/>
            </a:prstGeom>
          </p:spPr>
        </p:pic>
      </p:grp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7E4CEC0-1CAE-4DA0-8581-9E41059DB3B9}"/>
              </a:ext>
            </a:extLst>
          </p:cNvPr>
          <p:cNvSpPr txBox="1"/>
          <p:nvPr/>
        </p:nvSpPr>
        <p:spPr>
          <a:xfrm>
            <a:off x="106363" y="3170530"/>
            <a:ext cx="21799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FF9900"/>
                </a:solidFill>
              </a:rPr>
              <a:t>Synteza diagnozy</a:t>
            </a:r>
          </a:p>
        </p:txBody>
      </p:sp>
      <p:sp>
        <p:nvSpPr>
          <p:cNvPr id="49" name="Strzałka: w prawo 48">
            <a:extLst>
              <a:ext uri="{FF2B5EF4-FFF2-40B4-BE49-F238E27FC236}">
                <a16:creationId xmlns:a16="http://schemas.microsoft.com/office/drawing/2014/main" id="{DCE08605-DF0C-4B61-B937-D488790BF041}"/>
              </a:ext>
            </a:extLst>
          </p:cNvPr>
          <p:cNvSpPr/>
          <p:nvPr/>
        </p:nvSpPr>
        <p:spPr>
          <a:xfrm>
            <a:off x="2097687" y="3429000"/>
            <a:ext cx="635067" cy="3718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8192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22D0E9-3F42-4C37-86FB-6F949F8D2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421" y="258932"/>
            <a:ext cx="5831282" cy="1315568"/>
          </a:xfrm>
        </p:spPr>
        <p:txBody>
          <a:bodyPr/>
          <a:lstStyle/>
          <a:p>
            <a:r>
              <a:rPr lang="pl-PL" dirty="0">
                <a:solidFill>
                  <a:srgbClr val="FF9900"/>
                </a:solidFill>
              </a:rPr>
              <a:t>Synteza diagnozy - SWOT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E64C125-3021-450A-AEC6-2B68532E87E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33" y="1147011"/>
            <a:ext cx="10812378" cy="558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24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22D0E9-3F42-4C37-86FB-6F949F8D2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421" y="258932"/>
            <a:ext cx="5831282" cy="1315568"/>
          </a:xfrm>
        </p:spPr>
        <p:txBody>
          <a:bodyPr/>
          <a:lstStyle/>
          <a:p>
            <a:r>
              <a:rPr lang="pl-PL" dirty="0">
                <a:solidFill>
                  <a:srgbClr val="FF9900"/>
                </a:solidFill>
              </a:rPr>
              <a:t>Synteza diagnozy - SWOT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80D2EB6-F288-4D64-9302-3704ECD8355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84" y="1227222"/>
            <a:ext cx="10258926" cy="551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285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ACC1433-698A-49A9-B22C-472A93BD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018" y="2273718"/>
            <a:ext cx="2941920" cy="4103866"/>
          </a:xfrm>
        </p:spPr>
        <p:txBody>
          <a:bodyPr/>
          <a:lstStyle/>
          <a:p>
            <a:pPr marL="114300" indent="0" algn="ctr">
              <a:buNone/>
            </a:pPr>
            <a:r>
              <a:rPr lang="pl-PL" sz="1800" b="1" dirty="0"/>
              <a:t>WYMIAR SPOŁECZNY:</a:t>
            </a:r>
          </a:p>
          <a:p>
            <a:pPr lvl="0"/>
            <a:r>
              <a:rPr lang="pl-PL" sz="1800" dirty="0"/>
              <a:t>depopulacja</a:t>
            </a:r>
          </a:p>
          <a:p>
            <a:pPr lvl="0"/>
            <a:r>
              <a:rPr lang="pl-PL" sz="1800" dirty="0"/>
              <a:t>starzejąca się populacja</a:t>
            </a:r>
          </a:p>
          <a:p>
            <a:pPr lvl="0"/>
            <a:r>
              <a:rPr lang="pl-PL" sz="1800" dirty="0"/>
              <a:t>słaba dostępność i jakość usług publicznych</a:t>
            </a:r>
          </a:p>
          <a:p>
            <a:pPr lvl="0"/>
            <a:r>
              <a:rPr lang="pl-PL" sz="1800" dirty="0"/>
              <a:t>mała dostępność fizyczna i finansowa mieszkań</a:t>
            </a:r>
          </a:p>
          <a:p>
            <a:pPr lvl="0"/>
            <a:r>
              <a:rPr lang="pl-PL" sz="1800" dirty="0"/>
              <a:t>zbyt niska aktywność społeczna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6F092979-3A12-4761-B01F-6EB0F0162008}"/>
              </a:ext>
            </a:extLst>
          </p:cNvPr>
          <p:cNvSpPr txBox="1">
            <a:spLocks/>
          </p:cNvSpPr>
          <p:nvPr/>
        </p:nvSpPr>
        <p:spPr>
          <a:xfrm>
            <a:off x="1981199" y="114966"/>
            <a:ext cx="9881937" cy="857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000" b="1" i="0" u="none" strike="noStrike" cap="none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l-PL" sz="3200" dirty="0">
                <a:solidFill>
                  <a:srgbClr val="FF9900"/>
                </a:solidFill>
              </a:rPr>
              <a:t>Synteza diagnozy 	   </a:t>
            </a:r>
            <a:r>
              <a:rPr lang="pl-PL" sz="3200" dirty="0"/>
              <a:t>Problemy rozwojowe OF Sławna</a:t>
            </a:r>
            <a:endParaRPr lang="pl-PL" sz="3200" dirty="0">
              <a:solidFill>
                <a:srgbClr val="FF9900"/>
              </a:solidFill>
            </a:endParaRP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BA473019-B299-45F1-8398-8AC33CB0B51C}"/>
              </a:ext>
            </a:extLst>
          </p:cNvPr>
          <p:cNvSpPr/>
          <p:nvPr/>
        </p:nvSpPr>
        <p:spPr>
          <a:xfrm>
            <a:off x="843531" y="1331008"/>
            <a:ext cx="1137668" cy="1095110"/>
          </a:xfrm>
          <a:prstGeom prst="roundRect">
            <a:avLst>
              <a:gd name="adj" fmla="val 10000"/>
            </a:avLst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/>
            <a:stretch>
              <a:fillRect l="-10000" r="-10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Strzałka: w prawo 8">
            <a:extLst>
              <a:ext uri="{FF2B5EF4-FFF2-40B4-BE49-F238E27FC236}">
                <a16:creationId xmlns:a16="http://schemas.microsoft.com/office/drawing/2014/main" id="{46A12FD7-D10E-4F95-A128-5B7968376F32}"/>
              </a:ext>
            </a:extLst>
          </p:cNvPr>
          <p:cNvSpPr/>
          <p:nvPr/>
        </p:nvSpPr>
        <p:spPr>
          <a:xfrm>
            <a:off x="5486400" y="396699"/>
            <a:ext cx="497305" cy="294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6888798D-B513-4ADC-B030-57705A14D5D6}"/>
              </a:ext>
            </a:extLst>
          </p:cNvPr>
          <p:cNvSpPr/>
          <p:nvPr/>
        </p:nvSpPr>
        <p:spPr>
          <a:xfrm>
            <a:off x="4648547" y="783453"/>
            <a:ext cx="1023855" cy="1095110"/>
          </a:xfrm>
          <a:prstGeom prst="roundRect">
            <a:avLst>
              <a:gd name="adj" fmla="val 10000"/>
            </a:avLst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rcRect/>
            <a:stretch>
              <a:fillRect l="-6000" r="-6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EA34C783-F410-4BEC-80FA-3F41583FC812}"/>
              </a:ext>
            </a:extLst>
          </p:cNvPr>
          <p:cNvSpPr/>
          <p:nvPr/>
        </p:nvSpPr>
        <p:spPr>
          <a:xfrm>
            <a:off x="9561097" y="779372"/>
            <a:ext cx="1023855" cy="1080782"/>
          </a:xfrm>
          <a:prstGeom prst="roundRect">
            <a:avLst>
              <a:gd name="adj" fmla="val 10000"/>
            </a:avLst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rcRect/>
            <a:stretch>
              <a:fillRect l="-6000" r="-6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Symbol zastępczy tekstu 2">
            <a:extLst>
              <a:ext uri="{FF2B5EF4-FFF2-40B4-BE49-F238E27FC236}">
                <a16:creationId xmlns:a16="http://schemas.microsoft.com/office/drawing/2014/main" id="{82BB006C-08B1-4D14-BEF5-DE64D07F0718}"/>
              </a:ext>
            </a:extLst>
          </p:cNvPr>
          <p:cNvSpPr txBox="1">
            <a:spLocks/>
          </p:cNvSpPr>
          <p:nvPr/>
        </p:nvSpPr>
        <p:spPr>
          <a:xfrm>
            <a:off x="3023938" y="1860154"/>
            <a:ext cx="5494420" cy="446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pl-PL" sz="2300" b="1" dirty="0"/>
              <a:t>WYMIAR GOSPODARCZY:</a:t>
            </a:r>
          </a:p>
          <a:p>
            <a:pPr lvl="0"/>
            <a:r>
              <a:rPr lang="pl-PL" sz="1900" dirty="0"/>
              <a:t>mała dywersyfikacja branżowa działalności gospodarczej</a:t>
            </a:r>
          </a:p>
          <a:p>
            <a:pPr lvl="0"/>
            <a:r>
              <a:rPr lang="pl-PL" sz="1900" dirty="0"/>
              <a:t>brak zrównoważonego i projakościowego podejścia do rozwoju turystyki</a:t>
            </a:r>
          </a:p>
          <a:p>
            <a:pPr lvl="0"/>
            <a:r>
              <a:rPr lang="pl-PL" sz="1900" dirty="0"/>
              <a:t>niewykorzystane zasoby i potencjały pasa centralnego i południowego OF</a:t>
            </a:r>
          </a:p>
          <a:p>
            <a:pPr lvl="0"/>
            <a:r>
              <a:rPr lang="pl-PL" sz="1900" dirty="0"/>
              <a:t>nieduża aktywność gospodarcza lokalnej społeczności</a:t>
            </a:r>
          </a:p>
          <a:p>
            <a:pPr lvl="0"/>
            <a:r>
              <a:rPr lang="pl-PL" sz="1900" dirty="0"/>
              <a:t>mała liczba średnich i dużych przedsiębiorstw generujących odpowiednią wartość dodaną</a:t>
            </a:r>
          </a:p>
          <a:p>
            <a:pPr lvl="0"/>
            <a:r>
              <a:rPr lang="pl-PL" sz="1900" dirty="0"/>
              <a:t>słabo rozwinięty rynek pracy i relatywnie niskie zarobki</a:t>
            </a:r>
          </a:p>
          <a:p>
            <a:pPr lvl="0"/>
            <a:r>
              <a:rPr lang="pl-PL" sz="1900" dirty="0"/>
              <a:t>niedobór wykształconych osób operujących na lokalnym rynku</a:t>
            </a:r>
          </a:p>
          <a:p>
            <a:pPr lvl="0"/>
            <a:r>
              <a:rPr lang="pl-PL" sz="1900" dirty="0"/>
              <a:t>niewykorzystany potencjał atrakcyjnych obszarów inwestycyjnych</a:t>
            </a:r>
          </a:p>
          <a:p>
            <a:pPr lvl="0"/>
            <a:r>
              <a:rPr lang="pl-PL" sz="1900" dirty="0"/>
              <a:t>brak systemowego wspierania rozwoju przedsiębiorczości</a:t>
            </a:r>
          </a:p>
          <a:p>
            <a:pPr lvl="0"/>
            <a:r>
              <a:rPr lang="pl-PL" sz="1900" dirty="0"/>
              <a:t>słaba koordynacja działań z zakresu promocji gospodarczej między gminami OF</a:t>
            </a:r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id="{B8A06446-8D93-43B0-B539-B2BA094B4C5D}"/>
              </a:ext>
            </a:extLst>
          </p:cNvPr>
          <p:cNvSpPr txBox="1">
            <a:spLocks/>
          </p:cNvSpPr>
          <p:nvPr/>
        </p:nvSpPr>
        <p:spPr>
          <a:xfrm>
            <a:off x="8622632" y="1860153"/>
            <a:ext cx="3160294" cy="427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pl-PL" sz="1800" b="1" dirty="0"/>
              <a:t>WYMIAR ŚRODOWISKOWO-PRZESTRZENNY:</a:t>
            </a:r>
          </a:p>
          <a:p>
            <a:pPr lvl="0"/>
            <a:r>
              <a:rPr lang="pl-PL" sz="1900" dirty="0"/>
              <a:t>peryferyjne położenie OF względem ośrodków metropolitarnych</a:t>
            </a:r>
          </a:p>
          <a:p>
            <a:pPr lvl="0"/>
            <a:r>
              <a:rPr lang="pl-PL" sz="1900" dirty="0"/>
              <a:t>słabo rozwinięty i niezrównoważony system transportu zbiorowego w OF i z większymi ośrodkami miejskimi</a:t>
            </a:r>
          </a:p>
          <a:p>
            <a:pPr lvl="0"/>
            <a:r>
              <a:rPr lang="pl-PL" sz="1900" dirty="0"/>
              <a:t>słaby stan i poziom rozwoju infrastruktury technicznej</a:t>
            </a:r>
          </a:p>
          <a:p>
            <a:pPr lvl="0"/>
            <a:r>
              <a:rPr lang="pl-PL" sz="1900" dirty="0"/>
              <a:t>rosnąca antropopresja, szczególnie w pasie nadmorskim</a:t>
            </a:r>
          </a:p>
          <a:p>
            <a:pPr lvl="0"/>
            <a:r>
              <a:rPr lang="pl-PL" sz="1900" dirty="0"/>
              <a:t>okresowe przekroczenia zanieczyszczenia powietrza</a:t>
            </a:r>
          </a:p>
        </p:txBody>
      </p:sp>
    </p:spTree>
    <p:extLst>
      <p:ext uri="{BB962C8B-B14F-4D97-AF65-F5344CB8AC3E}">
        <p14:creationId xmlns:p14="http://schemas.microsoft.com/office/powerpoint/2010/main" val="574315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7872A8-0633-4EBB-B12A-DD130D8C9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560" y="47696"/>
            <a:ext cx="8788842" cy="802682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Potrzeby rozwojowe OF Sławna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0A1BBE9-86FE-4A6B-9DF4-BDBE943577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30893"/>
              </p:ext>
            </p:extLst>
          </p:nvPr>
        </p:nvGraphicFramePr>
        <p:xfrm>
          <a:off x="184205" y="767374"/>
          <a:ext cx="11823589" cy="5919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Owal 7">
            <a:extLst>
              <a:ext uri="{FF2B5EF4-FFF2-40B4-BE49-F238E27FC236}">
                <a16:creationId xmlns:a16="http://schemas.microsoft.com/office/drawing/2014/main" id="{C502C2D8-D194-4D17-B2D7-8E83F70B449B}"/>
              </a:ext>
            </a:extLst>
          </p:cNvPr>
          <p:cNvSpPr/>
          <p:nvPr/>
        </p:nvSpPr>
        <p:spPr>
          <a:xfrm>
            <a:off x="1324681" y="4800030"/>
            <a:ext cx="225416" cy="22541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E8AE9C0D-99E4-453E-BD12-2E149412354E}"/>
              </a:ext>
            </a:extLst>
          </p:cNvPr>
          <p:cNvSpPr/>
          <p:nvPr/>
        </p:nvSpPr>
        <p:spPr>
          <a:xfrm>
            <a:off x="1971981" y="4162664"/>
            <a:ext cx="445159" cy="445159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Owal 9">
            <a:extLst>
              <a:ext uri="{FF2B5EF4-FFF2-40B4-BE49-F238E27FC236}">
                <a16:creationId xmlns:a16="http://schemas.microsoft.com/office/drawing/2014/main" id="{8A77F941-207D-4816-8412-93024B4DFD68}"/>
              </a:ext>
            </a:extLst>
          </p:cNvPr>
          <p:cNvSpPr/>
          <p:nvPr/>
        </p:nvSpPr>
        <p:spPr>
          <a:xfrm>
            <a:off x="4153343" y="2833640"/>
            <a:ext cx="445159" cy="445159"/>
          </a:xfrm>
          <a:prstGeom prst="ellipse">
            <a:avLst/>
          </a:prstGeom>
          <a:solidFill>
            <a:srgbClr val="CC66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7AA29AC9-5BCC-4980-8817-8FA1A8AD5D33}"/>
              </a:ext>
            </a:extLst>
          </p:cNvPr>
          <p:cNvSpPr/>
          <p:nvPr/>
        </p:nvSpPr>
        <p:spPr>
          <a:xfrm>
            <a:off x="5391615" y="2322645"/>
            <a:ext cx="445159" cy="445159"/>
          </a:xfrm>
          <a:prstGeom prst="ellipse">
            <a:avLst/>
          </a:prstGeom>
          <a:solidFill>
            <a:srgbClr val="CC33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673E196B-501F-4C82-BEAE-F4BF6263A84A}"/>
              </a:ext>
            </a:extLst>
          </p:cNvPr>
          <p:cNvSpPr/>
          <p:nvPr/>
        </p:nvSpPr>
        <p:spPr>
          <a:xfrm>
            <a:off x="3790135" y="3241533"/>
            <a:ext cx="4611729" cy="374935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6238B5C1-1346-4982-BCF2-0B9D28D04787}"/>
              </a:ext>
            </a:extLst>
          </p:cNvPr>
          <p:cNvSpPr txBox="1"/>
          <p:nvPr/>
        </p:nvSpPr>
        <p:spPr>
          <a:xfrm>
            <a:off x="4703195" y="2923799"/>
            <a:ext cx="66499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latin typeface="+mn-lt"/>
              </a:rPr>
              <a:t>Identyfikacja i budowanie potencjałów niezwiązanych z zasobami wybrzeża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541EFD84-E425-49D6-A007-68A3570A69FB}"/>
              </a:ext>
            </a:extLst>
          </p:cNvPr>
          <p:cNvSpPr txBox="1"/>
          <p:nvPr/>
        </p:nvSpPr>
        <p:spPr>
          <a:xfrm>
            <a:off x="8611263" y="989381"/>
            <a:ext cx="3339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latin typeface="+mn-lt"/>
              </a:rPr>
              <a:t>Usługi publiczne na rzecz potencjału osiedleńczego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4D74BB6F-C540-445F-83E7-D73F3EFEFCBC}"/>
              </a:ext>
            </a:extLst>
          </p:cNvPr>
          <p:cNvSpPr txBox="1"/>
          <p:nvPr/>
        </p:nvSpPr>
        <p:spPr>
          <a:xfrm>
            <a:off x="7279419" y="1947444"/>
            <a:ext cx="2663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latin typeface="+mn-lt"/>
              </a:rPr>
              <a:t>Zielono-niebieski ład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738175E5-C1EB-455A-8811-CECFE34FE9DC}"/>
              </a:ext>
            </a:extLst>
          </p:cNvPr>
          <p:cNvSpPr txBox="1"/>
          <p:nvPr/>
        </p:nvSpPr>
        <p:spPr>
          <a:xfrm>
            <a:off x="922868" y="5535384"/>
            <a:ext cx="4913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latin typeface="+mn-lt"/>
              </a:rPr>
              <a:t>Zdolność instytucjonalna partnerstwa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9F60200D-23EA-44B6-A391-6F77020B6494}"/>
              </a:ext>
            </a:extLst>
          </p:cNvPr>
          <p:cNvSpPr txBox="1"/>
          <p:nvPr/>
        </p:nvSpPr>
        <p:spPr>
          <a:xfrm>
            <a:off x="1550097" y="4914217"/>
            <a:ext cx="3003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latin typeface="+mn-lt"/>
              </a:rPr>
              <a:t>Innowacje finansowe</a:t>
            </a:r>
          </a:p>
        </p:txBody>
      </p:sp>
      <p:sp>
        <p:nvSpPr>
          <p:cNvPr id="22" name="Owal 21">
            <a:extLst>
              <a:ext uri="{FF2B5EF4-FFF2-40B4-BE49-F238E27FC236}">
                <a16:creationId xmlns:a16="http://schemas.microsoft.com/office/drawing/2014/main" id="{8B534309-E1CD-47E4-BE5B-1816F00A5025}"/>
              </a:ext>
            </a:extLst>
          </p:cNvPr>
          <p:cNvSpPr/>
          <p:nvPr/>
        </p:nvSpPr>
        <p:spPr>
          <a:xfrm>
            <a:off x="6834260" y="1896828"/>
            <a:ext cx="445159" cy="445159"/>
          </a:xfrm>
          <a:prstGeom prst="ellipse">
            <a:avLst/>
          </a:prstGeom>
          <a:gradFill>
            <a:gsLst>
              <a:gs pos="0">
                <a:srgbClr val="00CC99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E5087936-47C7-41F8-B30B-3DC92D0D0372}"/>
              </a:ext>
            </a:extLst>
          </p:cNvPr>
          <p:cNvSpPr txBox="1"/>
          <p:nvPr/>
        </p:nvSpPr>
        <p:spPr>
          <a:xfrm>
            <a:off x="1199848" y="1697267"/>
            <a:ext cx="21799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FF9900"/>
                </a:solidFill>
              </a:rPr>
              <a:t>Synteza diagnozy</a:t>
            </a:r>
          </a:p>
        </p:txBody>
      </p:sp>
    </p:spTree>
    <p:extLst>
      <p:ext uri="{BB962C8B-B14F-4D97-AF65-F5344CB8AC3E}">
        <p14:creationId xmlns:p14="http://schemas.microsoft.com/office/powerpoint/2010/main" val="947863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9985D2-8061-41F3-9FC1-082CFAB2A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8445" y="63549"/>
            <a:ext cx="7029481" cy="980324"/>
          </a:xfrm>
        </p:spPr>
        <p:txBody>
          <a:bodyPr/>
          <a:lstStyle/>
          <a:p>
            <a:r>
              <a:rPr lang="pl-PL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Potrzeby rozwojowe OF Sławna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43DE5368-2F63-42D9-BCD7-0E45B334D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938" y="14843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FD01EAF7-0F51-4E2F-8C75-415C851A0C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0687741"/>
              </p:ext>
            </p:extLst>
          </p:nvPr>
        </p:nvGraphicFramePr>
        <p:xfrm>
          <a:off x="145657" y="1197626"/>
          <a:ext cx="11935751" cy="4884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4791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>
            <a:extLst>
              <a:ext uri="{FF2B5EF4-FFF2-40B4-BE49-F238E27FC236}">
                <a16:creationId xmlns:a16="http://schemas.microsoft.com/office/drawing/2014/main" id="{43DE5368-2F63-42D9-BCD7-0E45B334D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938" y="14843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FD01EAF7-0F51-4E2F-8C75-415C851A0C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3231071"/>
              </p:ext>
            </p:extLst>
          </p:nvPr>
        </p:nvGraphicFramePr>
        <p:xfrm>
          <a:off x="145657" y="1197626"/>
          <a:ext cx="11935751" cy="4884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ytuł 1">
            <a:extLst>
              <a:ext uri="{FF2B5EF4-FFF2-40B4-BE49-F238E27FC236}">
                <a16:creationId xmlns:a16="http://schemas.microsoft.com/office/drawing/2014/main" id="{864C94CB-168E-4648-84E0-78213CE0E026}"/>
              </a:ext>
            </a:extLst>
          </p:cNvPr>
          <p:cNvSpPr txBox="1">
            <a:spLocks/>
          </p:cNvSpPr>
          <p:nvPr/>
        </p:nvSpPr>
        <p:spPr>
          <a:xfrm>
            <a:off x="3958445" y="63549"/>
            <a:ext cx="7029481" cy="980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000" b="1" i="0" u="none" strike="noStrike" cap="none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Potrzeby rozwojowe OF Sławna</a:t>
            </a:r>
            <a:endParaRPr lang="pl-PL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3272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>
            <a:extLst>
              <a:ext uri="{FF2B5EF4-FFF2-40B4-BE49-F238E27FC236}">
                <a16:creationId xmlns:a16="http://schemas.microsoft.com/office/drawing/2014/main" id="{43DE5368-2F63-42D9-BCD7-0E45B334D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938" y="14843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FD01EAF7-0F51-4E2F-8C75-415C851A0C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172377"/>
              </p:ext>
            </p:extLst>
          </p:nvPr>
        </p:nvGraphicFramePr>
        <p:xfrm>
          <a:off x="145657" y="1197626"/>
          <a:ext cx="11935751" cy="4884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ytuł 1">
            <a:extLst>
              <a:ext uri="{FF2B5EF4-FFF2-40B4-BE49-F238E27FC236}">
                <a16:creationId xmlns:a16="http://schemas.microsoft.com/office/drawing/2014/main" id="{F3E1C959-692B-46BC-B820-D0905650BCB5}"/>
              </a:ext>
            </a:extLst>
          </p:cNvPr>
          <p:cNvSpPr txBox="1">
            <a:spLocks/>
          </p:cNvSpPr>
          <p:nvPr/>
        </p:nvSpPr>
        <p:spPr>
          <a:xfrm>
            <a:off x="3958445" y="63549"/>
            <a:ext cx="7029481" cy="980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000" b="1" i="0" u="none" strike="noStrike" cap="none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Potrzeby rozwojowe OF Sławna</a:t>
            </a:r>
            <a:endParaRPr lang="pl-PL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647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>
            <a:extLst>
              <a:ext uri="{FF2B5EF4-FFF2-40B4-BE49-F238E27FC236}">
                <a16:creationId xmlns:a16="http://schemas.microsoft.com/office/drawing/2014/main" id="{43DE5368-2F63-42D9-BCD7-0E45B334D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938" y="14843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FD01EAF7-0F51-4E2F-8C75-415C851A0C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592774"/>
              </p:ext>
            </p:extLst>
          </p:nvPr>
        </p:nvGraphicFramePr>
        <p:xfrm>
          <a:off x="145657" y="1197626"/>
          <a:ext cx="11935751" cy="4884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ytuł 1">
            <a:extLst>
              <a:ext uri="{FF2B5EF4-FFF2-40B4-BE49-F238E27FC236}">
                <a16:creationId xmlns:a16="http://schemas.microsoft.com/office/drawing/2014/main" id="{4452941E-0BD9-43C5-A996-470F2EC5EA56}"/>
              </a:ext>
            </a:extLst>
          </p:cNvPr>
          <p:cNvSpPr txBox="1">
            <a:spLocks/>
          </p:cNvSpPr>
          <p:nvPr/>
        </p:nvSpPr>
        <p:spPr>
          <a:xfrm>
            <a:off x="3958445" y="63549"/>
            <a:ext cx="7029481" cy="980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000" b="1" i="0" u="none" strike="noStrike" cap="none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Potrzeby rozwojowe OF Sławna</a:t>
            </a:r>
            <a:endParaRPr lang="pl-PL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6666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armowe ilustracje Cel">
            <a:extLst>
              <a:ext uri="{FF2B5EF4-FFF2-40B4-BE49-F238E27FC236}">
                <a16:creationId xmlns:a16="http://schemas.microsoft.com/office/drawing/2014/main" id="{CFFF4355-0190-4AE6-A777-81293E239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43390" y="938941"/>
            <a:ext cx="2588173" cy="258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0F3A83E-B98B-47BB-8AA6-26DD2D15B43D}"/>
              </a:ext>
            </a:extLst>
          </p:cNvPr>
          <p:cNvSpPr/>
          <p:nvPr/>
        </p:nvSpPr>
        <p:spPr>
          <a:xfrm>
            <a:off x="284469" y="1097905"/>
            <a:ext cx="834269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n w="0"/>
                <a:solidFill>
                  <a:srgbClr val="CC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</a:rPr>
              <a:t>MISJA</a:t>
            </a:r>
            <a:endParaRPr lang="pl-PL" sz="2400" b="1" dirty="0">
              <a:solidFill>
                <a:srgbClr val="CC0000"/>
              </a:solidFill>
              <a:latin typeface="Calibri" panose="020F0502020204030204" pitchFamily="34" charset="0"/>
            </a:endParaRPr>
          </a:p>
          <a:p>
            <a:pPr algn="ctr"/>
            <a:r>
              <a:rPr lang="pl-PL" sz="2000" b="1" dirty="0">
                <a:ln w="0"/>
                <a:solidFill>
                  <a:srgbClr val="FF99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</a:rPr>
              <a:t>PARTNERSKA WSPÓŁPRACA NA RZECZ POPRAWY JAKOŚCI ŻYCIA NASZYCH MIESZKAŃCÓW, STWARZANIE ATRAKCYJNYCH WARUNKÓW POBYTU DLA PRZYJEZDNYCH Z WYKORZYSTANIEM NAJWIĘKSZYCH POTENCJAŁÓW OBSZARU ORAZ POPRZEZ ZNIWELOWANIE KLUCZOWYCH DEFICYTÓW</a:t>
            </a:r>
            <a:endParaRPr lang="pl-PL" sz="2000" b="1" dirty="0">
              <a:ln w="0"/>
              <a:solidFill>
                <a:srgbClr val="FF99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2338B87-97D1-46B3-A86E-95432752B204}"/>
              </a:ext>
            </a:extLst>
          </p:cNvPr>
          <p:cNvSpPr txBox="1"/>
          <p:nvPr/>
        </p:nvSpPr>
        <p:spPr>
          <a:xfrm>
            <a:off x="2111095" y="78406"/>
            <a:ext cx="99192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CZEGO PRAGNIEMY I DO CZEGO DĄŻYMY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915A687F-2977-4800-BF14-8E30BCD377C2}"/>
              </a:ext>
            </a:extLst>
          </p:cNvPr>
          <p:cNvSpPr/>
          <p:nvPr/>
        </p:nvSpPr>
        <p:spPr>
          <a:xfrm>
            <a:off x="284470" y="3143994"/>
            <a:ext cx="1166236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WIZJA</a:t>
            </a:r>
          </a:p>
          <a:p>
            <a:pPr algn="ctr"/>
            <a:r>
              <a:rPr lang="pl-PL" sz="2400" b="1" dirty="0">
                <a:ln w="0"/>
                <a:solidFill>
                  <a:srgbClr val="0066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SŁAWNA W 2023+ TO MIEJSCE: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400" b="1" dirty="0">
                <a:ln w="0"/>
                <a:solidFill>
                  <a:srgbClr val="0066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ROZWIJAJĄCE SIĘ W OPARCIU O ZINTEGROWANĄ SPOŁECZNOŚĆ, ZASOBY NATURALNE I KULTUROWE ORAZ PRZYJAZNE WARUNKI ROZWOJU PRZEDSIĘBIORCZOŚCI,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400" b="1" dirty="0">
                <a:ln w="0"/>
                <a:solidFill>
                  <a:srgbClr val="0066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ATRAKCYJNE DO ŻYCIA,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400" b="1" dirty="0">
                <a:ln w="0"/>
                <a:solidFill>
                  <a:srgbClr val="0066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CECHUJĄCE SIĘ CZYSTYM ŚRODOWISKIEM NATURALNYM, DOBRZE ROZWINIĘTYM DOSTĘPEM DO WYSOKIEJ JAKOŚCI USŁUG PUBLICZNYCH I INFRASTRUKTURY ORAZ BOGATĄ OFERTĄ TURYSTYCZNĄ BAZUJĄCĄ NA UNIKATOWYCH ZASOBACH LOKALNYCH</a:t>
            </a:r>
            <a:endParaRPr lang="pl-PL" sz="2400" b="1" dirty="0">
              <a:ln w="0"/>
              <a:solidFill>
                <a:srgbClr val="0066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4673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271013C-EADA-49C6-ACE1-CDB957338B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615641"/>
              </p:ext>
            </p:extLst>
          </p:nvPr>
        </p:nvGraphicFramePr>
        <p:xfrm>
          <a:off x="2274404" y="134890"/>
          <a:ext cx="7643192" cy="6048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B98DF173-D1A0-499E-B17C-16F4AAB4D0D5}"/>
              </a:ext>
            </a:extLst>
          </p:cNvPr>
          <p:cNvSpPr txBox="1"/>
          <p:nvPr/>
        </p:nvSpPr>
        <p:spPr>
          <a:xfrm>
            <a:off x="7603434" y="134890"/>
            <a:ext cx="385638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Zintegrowana społeczność żyjąca w estetycznej i w zrównoważony sposób zagospodarowanej przestrzeni publicznej, z dostępnymi usługami poprawiającymi jakość życia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8D59B816-2EF9-4C0B-B35D-06B75F19B2D9}"/>
              </a:ext>
            </a:extLst>
          </p:cNvPr>
          <p:cNvSpPr/>
          <p:nvPr/>
        </p:nvSpPr>
        <p:spPr>
          <a:xfrm>
            <a:off x="9788387" y="2411729"/>
            <a:ext cx="21849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Czyste środowisko, dostępność transportowa i bezpieczeństwo energetyczne oparte na odnawialnych źródłach energii</a:t>
            </a:r>
            <a:endParaRPr lang="pl-PL" sz="1600" b="1" dirty="0">
              <a:solidFill>
                <a:srgbClr val="002060"/>
              </a:solidFill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7DACC2EC-F51F-450B-B5BC-AAED9C08DBE8}"/>
              </a:ext>
            </a:extLst>
          </p:cNvPr>
          <p:cNvSpPr/>
          <p:nvPr/>
        </p:nvSpPr>
        <p:spPr>
          <a:xfrm>
            <a:off x="7707793" y="4807362"/>
            <a:ext cx="36476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Dobrze rozwijająca się różnorodna, konkurencyjna, perspektywiczna działalność gospodarcza, wykorzystująca w sposób zrównoważony lokalne zasoby przyrodnicze, kulturowe, ludzkie i infrastrukturalne</a:t>
            </a:r>
            <a:endParaRPr lang="pl-PL" sz="1600" b="1" dirty="0">
              <a:solidFill>
                <a:srgbClr val="002060"/>
              </a:solidFill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BB880783-F496-49BE-9D95-A0EA8B6FC54A}"/>
              </a:ext>
            </a:extLst>
          </p:cNvPr>
          <p:cNvSpPr/>
          <p:nvPr/>
        </p:nvSpPr>
        <p:spPr>
          <a:xfrm>
            <a:off x="218661" y="2028616"/>
            <a:ext cx="21849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Spójnie zdefiniowany obszar funkcjonalny na mapie turystycznej województwa zachodniopomorskiego z rozwiniętą infrastrukturą </a:t>
            </a:r>
            <a:br>
              <a:rPr lang="pl-PL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l-PL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 produktami skierowanymi do turystów krajowych i zagranicznych</a:t>
            </a:r>
            <a:endParaRPr lang="pl-PL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354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4EE80D3-F8BB-446E-85DC-690DA6A9F6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2875221"/>
              </p:ext>
            </p:extLst>
          </p:nvPr>
        </p:nvGraphicFramePr>
        <p:xfrm>
          <a:off x="54113" y="695739"/>
          <a:ext cx="12002052" cy="5685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pole tekstowe 1">
            <a:extLst>
              <a:ext uri="{FF2B5EF4-FFF2-40B4-BE49-F238E27FC236}">
                <a16:creationId xmlns:a16="http://schemas.microsoft.com/office/drawing/2014/main" id="{4544D809-4E6A-44D2-A5B0-1C8E70FBBFB4}"/>
              </a:ext>
            </a:extLst>
          </p:cNvPr>
          <p:cNvSpPr txBox="1"/>
          <p:nvPr/>
        </p:nvSpPr>
        <p:spPr>
          <a:xfrm>
            <a:off x="6096000" y="277024"/>
            <a:ext cx="2662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rgbClr val="002060"/>
                </a:solidFill>
              </a:rPr>
              <a:t>Kierunki działania</a:t>
            </a:r>
          </a:p>
        </p:txBody>
      </p:sp>
    </p:spTree>
    <p:extLst>
      <p:ext uri="{BB962C8B-B14F-4D97-AF65-F5344CB8AC3E}">
        <p14:creationId xmlns:p14="http://schemas.microsoft.com/office/powerpoint/2010/main" val="182478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4EE80D3-F8BB-446E-85DC-690DA6A9F6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0981739"/>
              </p:ext>
            </p:extLst>
          </p:nvPr>
        </p:nvGraphicFramePr>
        <p:xfrm>
          <a:off x="0" y="577515"/>
          <a:ext cx="12095922" cy="5664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C7382462-F2F3-4374-A0DF-D5995AB6E38A}"/>
              </a:ext>
            </a:extLst>
          </p:cNvPr>
          <p:cNvSpPr txBox="1"/>
          <p:nvPr/>
        </p:nvSpPr>
        <p:spPr>
          <a:xfrm>
            <a:off x="5983706" y="177405"/>
            <a:ext cx="2662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rgbClr val="002060"/>
                </a:solidFill>
              </a:rPr>
              <a:t>Kierunki działania</a:t>
            </a:r>
          </a:p>
        </p:txBody>
      </p:sp>
    </p:spTree>
    <p:extLst>
      <p:ext uri="{BB962C8B-B14F-4D97-AF65-F5344CB8AC3E}">
        <p14:creationId xmlns:p14="http://schemas.microsoft.com/office/powerpoint/2010/main" val="2885984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4EE80D3-F8BB-446E-85DC-690DA6A9F6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218457"/>
              </p:ext>
            </p:extLst>
          </p:nvPr>
        </p:nvGraphicFramePr>
        <p:xfrm>
          <a:off x="159578" y="337930"/>
          <a:ext cx="11872844" cy="5998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1EF39590-F5E3-4C0C-B0C3-97EC0AC6B8B4}"/>
              </a:ext>
            </a:extLst>
          </p:cNvPr>
          <p:cNvSpPr txBox="1"/>
          <p:nvPr/>
        </p:nvSpPr>
        <p:spPr>
          <a:xfrm>
            <a:off x="6168189" y="137875"/>
            <a:ext cx="2662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rgbClr val="002060"/>
                </a:solidFill>
              </a:rPr>
              <a:t>Kierunki działania</a:t>
            </a:r>
          </a:p>
        </p:txBody>
      </p:sp>
    </p:spTree>
    <p:extLst>
      <p:ext uri="{BB962C8B-B14F-4D97-AF65-F5344CB8AC3E}">
        <p14:creationId xmlns:p14="http://schemas.microsoft.com/office/powerpoint/2010/main" val="572125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BFBF48A-6C7C-4D60-AC3A-981D79FC0AA9}"/>
              </a:ext>
            </a:extLst>
          </p:cNvPr>
          <p:cNvGraphicFramePr/>
          <p:nvPr>
            <p:extLst/>
          </p:nvPr>
        </p:nvGraphicFramePr>
        <p:xfrm>
          <a:off x="54112" y="5161538"/>
          <a:ext cx="11978309" cy="1472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3A0F6C8-F77C-4C07-BD2A-B50560FD2D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3763436"/>
              </p:ext>
            </p:extLst>
          </p:nvPr>
        </p:nvGraphicFramePr>
        <p:xfrm>
          <a:off x="0" y="1282148"/>
          <a:ext cx="11872844" cy="5351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pole tekstowe 3">
            <a:extLst>
              <a:ext uri="{FF2B5EF4-FFF2-40B4-BE49-F238E27FC236}">
                <a16:creationId xmlns:a16="http://schemas.microsoft.com/office/drawing/2014/main" id="{D1C3A7E8-D436-412A-B1A7-C9FC137885CB}"/>
              </a:ext>
            </a:extLst>
          </p:cNvPr>
          <p:cNvSpPr txBox="1"/>
          <p:nvPr/>
        </p:nvSpPr>
        <p:spPr>
          <a:xfrm>
            <a:off x="5823285" y="882038"/>
            <a:ext cx="2662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rgbClr val="002060"/>
                </a:solidFill>
              </a:rPr>
              <a:t>Kierunki działania</a:t>
            </a:r>
          </a:p>
        </p:txBody>
      </p:sp>
    </p:spTree>
    <p:extLst>
      <p:ext uri="{BB962C8B-B14F-4D97-AF65-F5344CB8AC3E}">
        <p14:creationId xmlns:p14="http://schemas.microsoft.com/office/powerpoint/2010/main" val="13058216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8EF46F-D6D9-423C-95A6-EFF9A14C6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723" y="1451812"/>
            <a:ext cx="5863389" cy="1756609"/>
          </a:xfrm>
        </p:spPr>
        <p:txBody>
          <a:bodyPr>
            <a:normAutofit/>
          </a:bodyPr>
          <a:lstStyle/>
          <a:p>
            <a:pPr algn="ctr"/>
            <a:r>
              <a:rPr lang="pl-PL" sz="3600" dirty="0">
                <a:solidFill>
                  <a:schemeClr val="bg1"/>
                </a:solidFill>
                <a:highlight>
                  <a:srgbClr val="CC0000"/>
                </a:highlight>
              </a:rPr>
              <a:t>Model struktury</a:t>
            </a:r>
            <a:br>
              <a:rPr lang="pl-PL" sz="3600" dirty="0">
                <a:solidFill>
                  <a:schemeClr val="bg1"/>
                </a:solidFill>
                <a:highlight>
                  <a:srgbClr val="CC0000"/>
                </a:highlight>
              </a:rPr>
            </a:br>
            <a:r>
              <a:rPr lang="pl-PL" sz="3600" dirty="0">
                <a:solidFill>
                  <a:schemeClr val="bg1"/>
                </a:solidFill>
                <a:highlight>
                  <a:srgbClr val="CC0000"/>
                </a:highlight>
              </a:rPr>
              <a:t>funkcjonalno – przestrzennej</a:t>
            </a:r>
            <a:br>
              <a:rPr lang="pl-PL" sz="2800" dirty="0">
                <a:highlight>
                  <a:srgbClr val="FFFF00"/>
                </a:highlight>
              </a:rPr>
            </a:br>
            <a:br>
              <a:rPr lang="pl-PL" sz="2800" dirty="0">
                <a:highlight>
                  <a:srgbClr val="FFFF00"/>
                </a:highlight>
              </a:rPr>
            </a:br>
            <a:r>
              <a:rPr lang="pl-PL" sz="1800" dirty="0">
                <a:highlight>
                  <a:srgbClr val="FFFF00"/>
                </a:highlight>
              </a:rPr>
              <a:t>OBSZARY STRATEGICZNEJ INTERWENCJI (OSI)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07AEF1A-DAA3-436A-B3A9-C2D3156B20C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11" y="0"/>
            <a:ext cx="5863389" cy="6721642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FCB3EF7-8F5F-4CDD-A480-41C31F43EC7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7" y="3208421"/>
            <a:ext cx="6089467" cy="269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561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783BF4-0C3A-4E89-AEF4-C77E20238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357" y="291355"/>
            <a:ext cx="7927567" cy="1008394"/>
          </a:xfrm>
        </p:spPr>
        <p:txBody>
          <a:bodyPr>
            <a:normAutofit/>
          </a:bodyPr>
          <a:lstStyle/>
          <a:p>
            <a:pPr algn="ctr"/>
            <a:r>
              <a:rPr lang="pl-PL" sz="3200" dirty="0">
                <a:highlight>
                  <a:srgbClr val="FFFF00"/>
                </a:highlight>
              </a:rPr>
              <a:t>OBSZARY STRATEGICZNEJ INTERWENCJI:</a:t>
            </a:r>
            <a:br>
              <a:rPr lang="pl-PL" sz="3200" dirty="0">
                <a:highlight>
                  <a:srgbClr val="FFFF00"/>
                </a:highlight>
              </a:rPr>
            </a:br>
            <a:r>
              <a:rPr lang="pl-PL" sz="3200" dirty="0">
                <a:highlight>
                  <a:srgbClr val="FFFF00"/>
                </a:highlight>
              </a:rPr>
              <a:t>I OSI Miasta i ośrodki gminne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CE4883D-ED65-48E5-BCE5-F656136FD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6778" y="2622149"/>
            <a:ext cx="11855116" cy="3666357"/>
          </a:xfrm>
        </p:spPr>
        <p:txBody>
          <a:bodyPr>
            <a:normAutofit fontScale="92500" lnSpcReduction="10000"/>
          </a:bodyPr>
          <a:lstStyle/>
          <a:p>
            <a:pPr marL="360000">
              <a:lnSpc>
                <a:spcPct val="150000"/>
              </a:lnSpc>
              <a:spcBef>
                <a:spcPts val="0"/>
              </a:spcBef>
            </a:pPr>
            <a:r>
              <a:rPr lang="pl-PL" sz="1700" dirty="0"/>
              <a:t>Poprawa koordynacji i jakości zarządzania przestrzenią poprzez współpracę z innymi samorządami OF Sławna i społecznością lokalną</a:t>
            </a:r>
          </a:p>
          <a:p>
            <a:pPr marL="360000">
              <a:lnSpc>
                <a:spcPct val="150000"/>
              </a:lnSpc>
              <a:spcBef>
                <a:spcPts val="0"/>
              </a:spcBef>
            </a:pPr>
            <a:r>
              <a:rPr lang="pl-PL" sz="1700" dirty="0"/>
              <a:t>Nadanie atrakcyjnych funkcji i form niewykorzystanym przestrzeniom miejskim oraz ośrodków gminnych .</a:t>
            </a:r>
          </a:p>
          <a:p>
            <a:pPr marL="360000">
              <a:lnSpc>
                <a:spcPct val="150000"/>
              </a:lnSpc>
              <a:spcBef>
                <a:spcPts val="0"/>
              </a:spcBef>
            </a:pPr>
            <a:r>
              <a:rPr lang="pl-PL" sz="1700" dirty="0"/>
              <a:t>Poprawa dostępności komunikacyjnej </a:t>
            </a:r>
          </a:p>
          <a:p>
            <a:pPr marL="360000">
              <a:lnSpc>
                <a:spcPct val="150000"/>
              </a:lnSpc>
              <a:spcBef>
                <a:spcPts val="0"/>
              </a:spcBef>
            </a:pPr>
            <a:r>
              <a:rPr lang="pl-PL" sz="1700" dirty="0"/>
              <a:t>Ograniczanie rozpraszania zabudowy, racjonalizacja wykorzystania terenów położonych w zasięgu pieszej dostępności.</a:t>
            </a:r>
          </a:p>
          <a:p>
            <a:pPr marL="360000">
              <a:lnSpc>
                <a:spcPct val="150000"/>
              </a:lnSpc>
              <a:spcBef>
                <a:spcPts val="0"/>
              </a:spcBef>
            </a:pPr>
            <a:r>
              <a:rPr lang="pl-PL" sz="1700" dirty="0"/>
              <a:t>Rozwój i poprawa dostępności do infrastruktury wodociągowej, kanalizacyjnej oraz lokalnych systemów grzewczych, rozwój lokalnych instalacji OZE</a:t>
            </a:r>
          </a:p>
          <a:p>
            <a:pPr marL="360000">
              <a:lnSpc>
                <a:spcPct val="150000"/>
              </a:lnSpc>
              <a:spcBef>
                <a:spcPts val="0"/>
              </a:spcBef>
            </a:pPr>
            <a:r>
              <a:rPr lang="pl-PL" sz="1700" dirty="0"/>
              <a:t>Poprawa jakości środowiska miejskiego/ terenów zabudowanych, w tym ograniczanie hałasu i zanieczyszczenia powietrza poprzez ograniczenie niskiej emisji oraz ruchu samochodowego.</a:t>
            </a:r>
          </a:p>
          <a:p>
            <a:pPr marL="360000">
              <a:lnSpc>
                <a:spcPct val="150000"/>
              </a:lnSpc>
              <a:spcBef>
                <a:spcPts val="0"/>
              </a:spcBef>
            </a:pPr>
            <a:r>
              <a:rPr lang="pl-PL" sz="1700" dirty="0"/>
              <a:t>Porządkowanie struktur zabudowy oraz jakości i atrakcyjności przestrzeni publicznych w obszarach centralnych miast i miejscowości w celu przywrócenia  budowania tożsamości miejsca i poczucia lokalnej dumy mieszkańców.</a:t>
            </a:r>
          </a:p>
          <a:p>
            <a:endParaRPr lang="pl-PL" dirty="0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26671FB-7FE0-44A9-B7A8-B36CFBD26E6B}"/>
              </a:ext>
            </a:extLst>
          </p:cNvPr>
          <p:cNvSpPr txBox="1">
            <a:spLocks/>
          </p:cNvSpPr>
          <p:nvPr/>
        </p:nvSpPr>
        <p:spPr>
          <a:xfrm>
            <a:off x="585537" y="1299749"/>
            <a:ext cx="11373851" cy="1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5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000" b="1" i="0" u="none" strike="noStrike" cap="none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b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Wzmocnienie atrakcyjności usługowej i osiedleńczej ośrodków miejskich: </a:t>
            </a:r>
            <a:r>
              <a:rPr lang="pl-PL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Sławna i Darłowa </a:t>
            </a:r>
            <a:r>
              <a:rPr lang="pl-PL" b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jako ośrodków ponadlokalnych.</a:t>
            </a:r>
          </a:p>
          <a:p>
            <a:endParaRPr lang="pl-PL" b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pl-PL" b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Kształtowanie ośrodków gminnych </a:t>
            </a:r>
            <a:r>
              <a:rPr lang="pl-PL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Postomina i Malechowa </a:t>
            </a:r>
            <a:r>
              <a:rPr lang="pl-PL" b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jako lokalnych centrów usługowych.</a:t>
            </a:r>
          </a:p>
        </p:txBody>
      </p:sp>
    </p:spTree>
    <p:extLst>
      <p:ext uri="{BB962C8B-B14F-4D97-AF65-F5344CB8AC3E}">
        <p14:creationId xmlns:p14="http://schemas.microsoft.com/office/powerpoint/2010/main" val="3677772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783BF4-0C3A-4E89-AEF4-C77E20238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379" y="291355"/>
            <a:ext cx="8681545" cy="1008394"/>
          </a:xfrm>
        </p:spPr>
        <p:txBody>
          <a:bodyPr>
            <a:normAutofit/>
          </a:bodyPr>
          <a:lstStyle/>
          <a:p>
            <a:pPr algn="ctr"/>
            <a:r>
              <a:rPr lang="pl-PL" sz="3200" dirty="0">
                <a:highlight>
                  <a:srgbClr val="FFFF00"/>
                </a:highlight>
              </a:rPr>
              <a:t>OBSZARY STRATEGICZNEJ INTERWENCJI:</a:t>
            </a:r>
            <a:br>
              <a:rPr lang="pl-PL" sz="3200" dirty="0">
                <a:highlight>
                  <a:srgbClr val="FFFF00"/>
                </a:highlight>
              </a:rPr>
            </a:br>
            <a:r>
              <a:rPr lang="pl-PL" sz="3200" dirty="0">
                <a:highlight>
                  <a:srgbClr val="FFFF00"/>
                </a:highlight>
              </a:rPr>
              <a:t>II OSI -  Pas nadmorski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CE4883D-ED65-48E5-BCE5-F656136FD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6775" y="3029360"/>
            <a:ext cx="7243011" cy="3537285"/>
          </a:xfrm>
        </p:spPr>
        <p:txBody>
          <a:bodyPr>
            <a:normAutofit/>
          </a:bodyPr>
          <a:lstStyle/>
          <a:p>
            <a:r>
              <a:rPr lang="pl-PL" sz="2000" dirty="0"/>
              <a:t>Porządkowanie ekstensywnie zagospodarowanych struktur zabudowy – w pasie nadmorskim, wzmacnianie ośrodków usługowych oraz jakości i atrakcyjności przestrzeni publicznych w celu przywrócenia budowania tożsamości miejsca.</a:t>
            </a:r>
          </a:p>
          <a:p>
            <a:r>
              <a:rPr lang="pl-PL" sz="2000" dirty="0"/>
              <a:t>Ograniczenie transportu indywidualnego w pasie nadmorskim.</a:t>
            </a:r>
          </a:p>
          <a:p>
            <a:r>
              <a:rPr lang="pl-PL" sz="2000" dirty="0"/>
              <a:t>Ustanowienie priorytetu rozwoju jakościowego nad ilościowym w obszarze turystyki nadmorskiej oraz działania na rzecz wydłużenia sezonu turystycznego.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26671FB-7FE0-44A9-B7A8-B36CFBD26E6B}"/>
              </a:ext>
            </a:extLst>
          </p:cNvPr>
          <p:cNvSpPr txBox="1">
            <a:spLocks/>
          </p:cNvSpPr>
          <p:nvPr/>
        </p:nvSpPr>
        <p:spPr>
          <a:xfrm>
            <a:off x="613608" y="1909178"/>
            <a:ext cx="7427495" cy="1008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000" b="1" i="0" u="none" strike="noStrike" cap="none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b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Przywracanie ładu przestrzennego i estetyzacja przestrzeni w pasie nadmorskim oraz poprawa dostępności transportowej</a:t>
            </a:r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14CE1C4A-CA80-466E-89BE-D15D8EAD6AA7}"/>
              </a:ext>
            </a:extLst>
          </p:cNvPr>
          <p:cNvGrpSpPr/>
          <p:nvPr/>
        </p:nvGrpSpPr>
        <p:grpSpPr>
          <a:xfrm>
            <a:off x="7956885" y="1235243"/>
            <a:ext cx="4138863" cy="5494421"/>
            <a:chOff x="0" y="0"/>
            <a:chExt cx="5759450" cy="7823835"/>
          </a:xfrm>
        </p:grpSpPr>
        <p:pic>
          <p:nvPicPr>
            <p:cNvPr id="8" name="Obraz 7">
              <a:extLst>
                <a:ext uri="{FF2B5EF4-FFF2-40B4-BE49-F238E27FC236}">
                  <a16:creationId xmlns:a16="http://schemas.microsoft.com/office/drawing/2014/main" id="{B6581F4E-1776-4B8D-A108-9853535CE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5759450" cy="78238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Elipsa 2">
              <a:extLst>
                <a:ext uri="{FF2B5EF4-FFF2-40B4-BE49-F238E27FC236}">
                  <a16:creationId xmlns:a16="http://schemas.microsoft.com/office/drawing/2014/main" id="{F51DF36A-CDFA-41BD-92FD-3D9C396526B7}"/>
                </a:ext>
              </a:extLst>
            </p:cNvPr>
            <p:cNvSpPr/>
            <p:nvPr/>
          </p:nvSpPr>
          <p:spPr>
            <a:xfrm>
              <a:off x="4153545" y="2882685"/>
              <a:ext cx="113264" cy="113264"/>
            </a:xfrm>
            <a:prstGeom prst="ellipse">
              <a:avLst/>
            </a:prstGeom>
            <a:noFill/>
            <a:ln w="20955">
              <a:solidFill>
                <a:srgbClr val="84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" name="Pole tekstowe 2">
              <a:extLst>
                <a:ext uri="{FF2B5EF4-FFF2-40B4-BE49-F238E27FC236}">
                  <a16:creationId xmlns:a16="http://schemas.microsoft.com/office/drawing/2014/main" id="{39815921-FA8D-4627-BC2E-95521DE616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00040" y="2898183"/>
              <a:ext cx="882015" cy="27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l-PL" sz="6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Warszkowo</a:t>
              </a:r>
              <a:endParaRPr lang="pl-PL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7453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783BF4-0C3A-4E89-AEF4-C77E20238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3389" y="291355"/>
            <a:ext cx="9841833" cy="1224624"/>
          </a:xfrm>
        </p:spPr>
        <p:txBody>
          <a:bodyPr>
            <a:noAutofit/>
          </a:bodyPr>
          <a:lstStyle/>
          <a:p>
            <a:pPr algn="ctr"/>
            <a:r>
              <a:rPr lang="pl-PL" sz="3200" dirty="0">
                <a:highlight>
                  <a:srgbClr val="FFFF00"/>
                </a:highlight>
              </a:rPr>
              <a:t>OBSZARY STRATEGICZNEJ INTERWENCJI:</a:t>
            </a:r>
            <a:br>
              <a:rPr lang="pl-PL" sz="3200" dirty="0">
                <a:highlight>
                  <a:srgbClr val="FFFF00"/>
                </a:highlight>
              </a:rPr>
            </a:br>
            <a:r>
              <a:rPr lang="pl-PL" sz="3200" dirty="0">
                <a:highlight>
                  <a:srgbClr val="FFFF00"/>
                </a:highlight>
              </a:rPr>
              <a:t>OSI III - ochrona i wzmacnianie potencjałów obszarów wiejskich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CE4883D-ED65-48E5-BCE5-F656136FD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6778" y="1515979"/>
            <a:ext cx="11726780" cy="4772527"/>
          </a:xfrm>
        </p:spPr>
        <p:txBody>
          <a:bodyPr>
            <a:normAutofit/>
          </a:bodyPr>
          <a:lstStyle/>
          <a:p>
            <a:r>
              <a:rPr lang="pl-PL" dirty="0"/>
              <a:t>Ochrona jezior, dolin rzek Grabowa i Wieprza, oraz innych obszarów cennych przyrodniczo z uwzględnieniem zrównoważonego dostępu turystycznego.</a:t>
            </a:r>
          </a:p>
          <a:p>
            <a:r>
              <a:rPr lang="pl-PL" dirty="0"/>
              <a:t>Ochrona przed zabudową, za pomocą dokumentów planistycznych, terenów rolnych i leśnych, położonych wzdłuż cieków wodnych i jezior oraz obszary na przebiegu zielonych korytarzy ekologicznych.</a:t>
            </a:r>
          </a:p>
          <a:p>
            <a:r>
              <a:rPr lang="pl-PL" dirty="0"/>
              <a:t>Tworzenie i rozwój zintegrowanych produktów turystycznych wyznaczających markę turystyczną.</a:t>
            </a:r>
          </a:p>
          <a:p>
            <a:r>
              <a:rPr lang="pl-PL" dirty="0"/>
              <a:t>Rozwój infrastruktury turystycznej.</a:t>
            </a:r>
          </a:p>
          <a:p>
            <a:r>
              <a:rPr lang="pl-PL" dirty="0"/>
              <a:t>Partnerstwo na rzecz turystyki i efektywna komunikacja marketingowa stanowiąca podstawę kreowania pozytywnego wizerunku turystycznego w tym wzmocnienie turystyki na obszarach oddalonych od morza.</a:t>
            </a:r>
          </a:p>
          <a:p>
            <a:r>
              <a:rPr lang="pl-PL" dirty="0"/>
              <a:t>Wspieranie regionalnej tożsamości kulturowej, ochrona i promowanie dziedzictwa kulturowego regionu.</a:t>
            </a:r>
          </a:p>
          <a:p>
            <a:r>
              <a:rPr lang="pl-PL" dirty="0"/>
              <a:t>Dostępne i wysokiej jakości usługi wspierające jakość życia  mieszkańców.</a:t>
            </a:r>
          </a:p>
          <a:p>
            <a:r>
              <a:rPr lang="pl-PL" dirty="0"/>
              <a:t>Wzmacnianie profilu gospodarczego obszaru – rozwój sektorów kluczowych i nowych branż, promowanie lokalnych specjalizacji oraz powiazań między nimi, w szczególności w zakresie usług portowych i transportowo-logistycznych, przemysłu drzewnego, przetwórstwa rolno-spożywczego, sektora OZE.</a:t>
            </a:r>
          </a:p>
          <a:p>
            <a:r>
              <a:rPr lang="pl-PL" dirty="0"/>
              <a:t>Wsparcie i promowanie lokalnych produktów przemysłu drzewnego i przetwórstwa rolno-spożywczego.</a:t>
            </a:r>
          </a:p>
          <a:p>
            <a:r>
              <a:rPr lang="pl-PL" dirty="0"/>
              <a:t>Wykorzystanie instrumentów ekonomii społecznej do aktywizacji zawodowej.</a:t>
            </a:r>
          </a:p>
        </p:txBody>
      </p:sp>
    </p:spTree>
    <p:extLst>
      <p:ext uri="{BB962C8B-B14F-4D97-AF65-F5344CB8AC3E}">
        <p14:creationId xmlns:p14="http://schemas.microsoft.com/office/powerpoint/2010/main" val="816065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aśnienie: strzałka w dół 4">
            <a:extLst>
              <a:ext uri="{FF2B5EF4-FFF2-40B4-BE49-F238E27FC236}">
                <a16:creationId xmlns:a16="http://schemas.microsoft.com/office/drawing/2014/main" id="{54025281-2EC4-48BE-B4BB-E8AD4E8B7F2C}"/>
              </a:ext>
            </a:extLst>
          </p:cNvPr>
          <p:cNvSpPr/>
          <p:nvPr/>
        </p:nvSpPr>
        <p:spPr>
          <a:xfrm>
            <a:off x="2037346" y="124544"/>
            <a:ext cx="9978191" cy="1062572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7552B31-0A12-4E17-ADAD-366C63098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137" y="181955"/>
            <a:ext cx="10143317" cy="588065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solidFill>
                  <a:srgbClr val="FFFF00"/>
                </a:solidFill>
              </a:rPr>
              <a:t>PROJEKTY PODSTAWOWE</a:t>
            </a:r>
            <a:br>
              <a:rPr lang="pl-PL" sz="2800" dirty="0">
                <a:solidFill>
                  <a:srgbClr val="FFFF00"/>
                </a:solidFill>
              </a:rPr>
            </a:br>
            <a:r>
              <a:rPr lang="pl-PL" sz="2800" dirty="0">
                <a:solidFill>
                  <a:srgbClr val="FFFF00"/>
                </a:solidFill>
              </a:rPr>
              <a:t>FINANSOWANE Z FEPZ 2021-2027 DLA ZIT OF SŁAWNA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F1D797FF-4C77-4CAC-B5D2-49A7F353F23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221" y="79567"/>
            <a:ext cx="866775" cy="115252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220F0A4-48A0-431E-BAC1-B64EE4B3AC5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42" y="1277069"/>
            <a:ext cx="10413179" cy="550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84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aśnienie: strzałka w dół 4">
            <a:extLst>
              <a:ext uri="{FF2B5EF4-FFF2-40B4-BE49-F238E27FC236}">
                <a16:creationId xmlns:a16="http://schemas.microsoft.com/office/drawing/2014/main" id="{54025281-2EC4-48BE-B4BB-E8AD4E8B7F2C}"/>
              </a:ext>
            </a:extLst>
          </p:cNvPr>
          <p:cNvSpPr/>
          <p:nvPr/>
        </p:nvSpPr>
        <p:spPr>
          <a:xfrm>
            <a:off x="2197768" y="173935"/>
            <a:ext cx="9777664" cy="1101414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7552B31-0A12-4E17-ADAD-366C63098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768" y="292997"/>
            <a:ext cx="9670075" cy="457200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solidFill>
                  <a:srgbClr val="FFFF00"/>
                </a:solidFill>
              </a:rPr>
              <a:t>PROJEKTY WARUNKOWE</a:t>
            </a:r>
            <a:br>
              <a:rPr lang="pl-PL" sz="2800" dirty="0">
                <a:solidFill>
                  <a:srgbClr val="FFFF00"/>
                </a:solidFill>
              </a:rPr>
            </a:br>
            <a:r>
              <a:rPr lang="pl-PL" sz="2800" dirty="0">
                <a:solidFill>
                  <a:srgbClr val="FFFF00"/>
                </a:solidFill>
              </a:rPr>
              <a:t>FINANSOWANE Z FEPZ 2021-2027 DLA ZIT OF SŁAWNA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52BB8AA-FF2E-4B34-A029-07DADAF458A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451" y="122824"/>
            <a:ext cx="866775" cy="115252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7BB55F5-4AAA-49E3-95BA-BA11C4ACA7A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26" y="1326459"/>
            <a:ext cx="10443412" cy="54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46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aśnienie: strzałka w dół 4">
            <a:extLst>
              <a:ext uri="{FF2B5EF4-FFF2-40B4-BE49-F238E27FC236}">
                <a16:creationId xmlns:a16="http://schemas.microsoft.com/office/drawing/2014/main" id="{54025281-2EC4-48BE-B4BB-E8AD4E8B7F2C}"/>
              </a:ext>
            </a:extLst>
          </p:cNvPr>
          <p:cNvSpPr/>
          <p:nvPr/>
        </p:nvSpPr>
        <p:spPr>
          <a:xfrm>
            <a:off x="2205789" y="173935"/>
            <a:ext cx="9713495" cy="1205686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7552B31-0A12-4E17-ADAD-366C63098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284" y="294251"/>
            <a:ext cx="10023001" cy="644212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solidFill>
                  <a:srgbClr val="FFFF00"/>
                </a:solidFill>
              </a:rPr>
              <a:t>PROJEKTY</a:t>
            </a:r>
            <a:br>
              <a:rPr lang="pl-PL" sz="2800" dirty="0">
                <a:solidFill>
                  <a:srgbClr val="FFFF00"/>
                </a:solidFill>
              </a:rPr>
            </a:br>
            <a:r>
              <a:rPr lang="pl-PL" sz="2800" dirty="0">
                <a:solidFill>
                  <a:srgbClr val="FFFF00"/>
                </a:solidFill>
              </a:rPr>
              <a:t>FINANSOWANE Z FEPZ 2021-2027 I INNYCH ŹRÓDEŁ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9E5C7155-6169-403B-83C1-ED90D0B91CC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009" y="103010"/>
            <a:ext cx="866775" cy="115252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CB9E8EA-1153-45DE-89F5-93EF3057091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95" y="1446776"/>
            <a:ext cx="10389114" cy="476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3712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aśnienie: strzałka w dół 4">
            <a:extLst>
              <a:ext uri="{FF2B5EF4-FFF2-40B4-BE49-F238E27FC236}">
                <a16:creationId xmlns:a16="http://schemas.microsoft.com/office/drawing/2014/main" id="{54025281-2EC4-48BE-B4BB-E8AD4E8B7F2C}"/>
              </a:ext>
            </a:extLst>
          </p:cNvPr>
          <p:cNvSpPr/>
          <p:nvPr/>
        </p:nvSpPr>
        <p:spPr>
          <a:xfrm>
            <a:off x="2093495" y="124544"/>
            <a:ext cx="10006959" cy="100965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7552B31-0A12-4E17-ADAD-366C63098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3495" y="194554"/>
            <a:ext cx="9357254" cy="588065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solidFill>
                  <a:srgbClr val="FFFF00"/>
                </a:solidFill>
              </a:rPr>
              <a:t>PROJEKTY PODSTAWOWE</a:t>
            </a:r>
            <a:br>
              <a:rPr lang="pl-PL" sz="2800" dirty="0">
                <a:solidFill>
                  <a:srgbClr val="FFFF00"/>
                </a:solidFill>
              </a:rPr>
            </a:br>
            <a:r>
              <a:rPr lang="pl-PL" sz="2800" dirty="0">
                <a:solidFill>
                  <a:srgbClr val="FFFF00"/>
                </a:solidFill>
              </a:rPr>
              <a:t>FINANSOWANE Z FEPZ 2021-2027 DLA ZIT OF SŁAWNA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84FA29E-A8B0-4BC5-BFB2-D4F65314C98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419" y="100481"/>
            <a:ext cx="1095375" cy="100965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71C84A0-D30D-4367-8AB0-64D95247743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64" y="1204204"/>
            <a:ext cx="10253355" cy="498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2349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aśnienie: strzałka w dół 4">
            <a:extLst>
              <a:ext uri="{FF2B5EF4-FFF2-40B4-BE49-F238E27FC236}">
                <a16:creationId xmlns:a16="http://schemas.microsoft.com/office/drawing/2014/main" id="{54025281-2EC4-48BE-B4BB-E8AD4E8B7F2C}"/>
              </a:ext>
            </a:extLst>
          </p:cNvPr>
          <p:cNvSpPr/>
          <p:nvPr/>
        </p:nvSpPr>
        <p:spPr>
          <a:xfrm>
            <a:off x="2197768" y="173935"/>
            <a:ext cx="9838518" cy="1101414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7552B31-0A12-4E17-ADAD-366C63098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768" y="326335"/>
            <a:ext cx="9256295" cy="457200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solidFill>
                  <a:srgbClr val="FFFF00"/>
                </a:solidFill>
              </a:rPr>
              <a:t>PROJEKTY WARUNKOWE</a:t>
            </a:r>
            <a:br>
              <a:rPr lang="pl-PL" sz="2800" dirty="0">
                <a:solidFill>
                  <a:srgbClr val="FFFF00"/>
                </a:solidFill>
              </a:rPr>
            </a:br>
            <a:r>
              <a:rPr lang="pl-PL" sz="2800" dirty="0">
                <a:solidFill>
                  <a:srgbClr val="FFFF00"/>
                </a:solidFill>
              </a:rPr>
              <a:t>FINANSOWANE Z FEPZ 2021-2027 DLA ZIT OF SŁAWNA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792F2B9-2E2F-43C6-B1AA-688D2652D63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059" y="126310"/>
            <a:ext cx="1095375" cy="100965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4A5D092-FD0A-48A3-81EA-F998561573C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21" y="1288360"/>
            <a:ext cx="10227038" cy="544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7357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aśnienie: strzałka w dół 4">
            <a:extLst>
              <a:ext uri="{FF2B5EF4-FFF2-40B4-BE49-F238E27FC236}">
                <a16:creationId xmlns:a16="http://schemas.microsoft.com/office/drawing/2014/main" id="{54025281-2EC4-48BE-B4BB-E8AD4E8B7F2C}"/>
              </a:ext>
            </a:extLst>
          </p:cNvPr>
          <p:cNvSpPr/>
          <p:nvPr/>
        </p:nvSpPr>
        <p:spPr>
          <a:xfrm>
            <a:off x="2165684" y="173935"/>
            <a:ext cx="9870602" cy="138215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7552B31-0A12-4E17-ADAD-366C63098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284" y="294251"/>
            <a:ext cx="10023001" cy="644212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solidFill>
                  <a:srgbClr val="FFFF00"/>
                </a:solidFill>
              </a:rPr>
              <a:t>PROJEKTY</a:t>
            </a:r>
            <a:br>
              <a:rPr lang="pl-PL" sz="2800" dirty="0">
                <a:solidFill>
                  <a:srgbClr val="FFFF00"/>
                </a:solidFill>
              </a:rPr>
            </a:br>
            <a:r>
              <a:rPr lang="pl-PL" sz="2800" dirty="0">
                <a:solidFill>
                  <a:srgbClr val="FFFF00"/>
                </a:solidFill>
              </a:rPr>
              <a:t>FINANSOWANE Z FEPZ 2021-2027 I INNYCH ŹRÓDEŁ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6D80127-141B-4140-8856-69580E3A087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058" y="89736"/>
            <a:ext cx="1095375" cy="100965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BEB83FE-25B0-4A58-9D14-7A973A83F12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79" y="1676401"/>
            <a:ext cx="10243079" cy="361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960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33C9B34-6C38-40D6-BF99-62C27448D45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2176670" y="447261"/>
            <a:ext cx="9521686" cy="737926"/>
          </a:xfrm>
        </p:spPr>
        <p:txBody>
          <a:bodyPr>
            <a:noAutofit/>
          </a:bodyPr>
          <a:lstStyle/>
          <a:p>
            <a:pPr marL="114300" indent="0" algn="ctr">
              <a:buNone/>
            </a:pPr>
            <a:r>
              <a:rPr lang="pl-PL" sz="3200" b="1" dirty="0">
                <a:solidFill>
                  <a:schemeClr val="bg1"/>
                </a:solidFill>
                <a:highlight>
                  <a:srgbClr val="0099CC"/>
                </a:highlight>
              </a:rPr>
              <a:t>ŹRODŁA FINANSOWANIA STRATEGII ZIT OF SŁAWNA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4D7176A-CDA1-4497-8A8A-7AA3F933FE1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80322"/>
            <a:ext cx="10287001" cy="441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5178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F2D85D-2CEB-442F-BD76-8493D5C43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994" y="249327"/>
            <a:ext cx="9914056" cy="814947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solidFill>
                  <a:schemeClr val="bg1"/>
                </a:solidFill>
                <a:highlight>
                  <a:srgbClr val="808080"/>
                </a:highlight>
              </a:rPr>
              <a:t>ALOKACJA ZIT z FEPZ 2021-2027 DLA PARTNERSTWA OF SŁAWNA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85AAA67-1D04-407B-B460-6675C485E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314" y="5933059"/>
            <a:ext cx="11561920" cy="549273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pl-PL" sz="1400" dirty="0"/>
              <a:t>*Wartość projektów i dofinansowania została określona w PLN, do szacunków przyjęto średni kurs EUR wg NBP z dn. 06.04.2023 r. – 1 EUR = 4,6902 PLN, </a:t>
            </a:r>
            <a:r>
              <a:rPr lang="pl-PL" sz="1400" u="sng" dirty="0">
                <a:hlinkClick r:id="rId2"/>
              </a:rPr>
              <a:t>https://nbp.pl/archiwum-kursow/tabela-nr-068-a-nbp-2023-z-dnia-2023-04-06/</a:t>
            </a:r>
            <a:r>
              <a:rPr lang="pl-PL" sz="1400" u="sng" dirty="0"/>
              <a:t> </a:t>
            </a:r>
            <a:endParaRPr lang="pl-PL" sz="14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FFA25BE-3D9F-4D90-986D-9FA4BBB9895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124" y="833134"/>
            <a:ext cx="6747627" cy="1848782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7121F7FE-4E3A-467E-A326-C4CED2F13376}"/>
              </a:ext>
            </a:extLst>
          </p:cNvPr>
          <p:cNvSpPr txBox="1"/>
          <p:nvPr/>
        </p:nvSpPr>
        <p:spPr>
          <a:xfrm>
            <a:off x="7070017" y="2548318"/>
            <a:ext cx="2928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chemeClr val="bg1"/>
                </a:solidFill>
                <a:highlight>
                  <a:srgbClr val="008000"/>
                </a:highlight>
              </a:rPr>
              <a:t>53 466 416,2 [PLN]</a:t>
            </a: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1CC54FC8-9C77-4FD3-AC8C-9FC975AA6149}"/>
              </a:ext>
            </a:extLst>
          </p:cNvPr>
          <p:cNvSpPr txBox="1">
            <a:spLocks/>
          </p:cNvSpPr>
          <p:nvPr/>
        </p:nvSpPr>
        <p:spPr>
          <a:xfrm>
            <a:off x="322500" y="2852775"/>
            <a:ext cx="6609522" cy="1060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000" b="1" i="0" u="none" strike="noStrike" cap="none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l-PL" sz="2400" dirty="0">
                <a:solidFill>
                  <a:schemeClr val="bg1"/>
                </a:solidFill>
                <a:highlight>
                  <a:srgbClr val="000080"/>
                </a:highlight>
              </a:rPr>
              <a:t>MIASTO DARŁOWO W RAMACH ALOKACJI ZIT DLA PARTNERSTWA OF SŁAWNA</a:t>
            </a:r>
          </a:p>
        </p:txBody>
      </p:sp>
      <p:sp>
        <p:nvSpPr>
          <p:cNvPr id="13" name="Strzałka: zakrzywiona w lewo 12">
            <a:extLst>
              <a:ext uri="{FF2B5EF4-FFF2-40B4-BE49-F238E27FC236}">
                <a16:creationId xmlns:a16="http://schemas.microsoft.com/office/drawing/2014/main" id="{75DFB05D-500F-4FA6-BEC2-F1367110AECF}"/>
              </a:ext>
            </a:extLst>
          </p:cNvPr>
          <p:cNvSpPr/>
          <p:nvPr/>
        </p:nvSpPr>
        <p:spPr>
          <a:xfrm rot="2385257">
            <a:off x="7952283" y="3260603"/>
            <a:ext cx="1044232" cy="2954783"/>
          </a:xfrm>
          <a:prstGeom prst="curvedLeftArrow">
            <a:avLst>
              <a:gd name="adj1" fmla="val 25000"/>
              <a:gd name="adj2" fmla="val 50000"/>
              <a:gd name="adj3" fmla="val 4225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EC46D20D-75F4-4E87-AD6F-F4A7B94DA61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21" y="3828189"/>
            <a:ext cx="6906928" cy="194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451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F2D85D-2CEB-442F-BD76-8493D5C43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994" y="249327"/>
            <a:ext cx="9914056" cy="814947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solidFill>
                  <a:schemeClr val="bg1"/>
                </a:solidFill>
                <a:highlight>
                  <a:srgbClr val="808080"/>
                </a:highlight>
              </a:rPr>
              <a:t>ALOKACJA ZIT z FEPZ 2021-2027 DLA PARTNERSTWA OF SŁAWNA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85AAA67-1D04-407B-B460-6675C485E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314" y="5933059"/>
            <a:ext cx="11561920" cy="549273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pl-PL" sz="1400" dirty="0"/>
              <a:t>*Wartość projektów i dofinansowania została określona w PLN, do szacunków przyjęto średni kurs EUR wg NBP z dn. 06.04.2023 r. – 1 EUR = 4,6902 PLN, </a:t>
            </a:r>
            <a:r>
              <a:rPr lang="pl-PL" sz="1400" u="sng" dirty="0">
                <a:hlinkClick r:id="rId2"/>
              </a:rPr>
              <a:t>https://nbp.pl/archiwum-kursow/tabela-nr-068-a-nbp-2023-z-dnia-2023-04-06/</a:t>
            </a:r>
            <a:r>
              <a:rPr lang="pl-PL" sz="1400" u="sng" dirty="0"/>
              <a:t> </a:t>
            </a:r>
            <a:endParaRPr lang="pl-PL" sz="14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FFA25BE-3D9F-4D90-986D-9FA4BBB9895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124" y="833134"/>
            <a:ext cx="6747627" cy="1848782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7121F7FE-4E3A-467E-A326-C4CED2F13376}"/>
              </a:ext>
            </a:extLst>
          </p:cNvPr>
          <p:cNvSpPr txBox="1"/>
          <p:nvPr/>
        </p:nvSpPr>
        <p:spPr>
          <a:xfrm>
            <a:off x="7070017" y="2548318"/>
            <a:ext cx="2928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chemeClr val="bg1"/>
                </a:solidFill>
                <a:highlight>
                  <a:srgbClr val="008000"/>
                </a:highlight>
              </a:rPr>
              <a:t>53 466 416,2 [PLN]</a:t>
            </a: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1CC54FC8-9C77-4FD3-AC8C-9FC975AA6149}"/>
              </a:ext>
            </a:extLst>
          </p:cNvPr>
          <p:cNvSpPr txBox="1">
            <a:spLocks/>
          </p:cNvSpPr>
          <p:nvPr/>
        </p:nvSpPr>
        <p:spPr>
          <a:xfrm>
            <a:off x="322500" y="2852775"/>
            <a:ext cx="6609522" cy="1060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000" b="1" i="0" u="none" strike="noStrike" cap="none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l-PL" sz="2400" dirty="0">
                <a:solidFill>
                  <a:schemeClr val="bg1"/>
                </a:solidFill>
                <a:highlight>
                  <a:srgbClr val="0000FF"/>
                </a:highlight>
              </a:rPr>
              <a:t>GMINA DARŁOWO W RAMACH ALOKACJI ZIT DLA PARTNERSTWA OF SŁAWNA</a:t>
            </a:r>
          </a:p>
        </p:txBody>
      </p:sp>
      <p:sp>
        <p:nvSpPr>
          <p:cNvPr id="13" name="Strzałka: zakrzywiona w lewo 12">
            <a:extLst>
              <a:ext uri="{FF2B5EF4-FFF2-40B4-BE49-F238E27FC236}">
                <a16:creationId xmlns:a16="http://schemas.microsoft.com/office/drawing/2014/main" id="{75DFB05D-500F-4FA6-BEC2-F1367110AECF}"/>
              </a:ext>
            </a:extLst>
          </p:cNvPr>
          <p:cNvSpPr/>
          <p:nvPr/>
        </p:nvSpPr>
        <p:spPr>
          <a:xfrm rot="2385257">
            <a:off x="7952283" y="3260603"/>
            <a:ext cx="1044232" cy="2954783"/>
          </a:xfrm>
          <a:prstGeom prst="curvedLeftArrow">
            <a:avLst>
              <a:gd name="adj1" fmla="val 25000"/>
              <a:gd name="adj2" fmla="val 50000"/>
              <a:gd name="adj3" fmla="val 4225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8A8CEFB-4079-4B6E-A42C-6048E9016A1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45" y="3913418"/>
            <a:ext cx="6557472" cy="158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5282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46D878-BF80-4337-B365-00C20833D5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dirty="0"/>
              <a:t>DZIĘKUJEMY</a:t>
            </a:r>
          </a:p>
        </p:txBody>
      </p:sp>
    </p:spTree>
    <p:extLst>
      <p:ext uri="{BB962C8B-B14F-4D97-AF65-F5344CB8AC3E}">
        <p14:creationId xmlns:p14="http://schemas.microsoft.com/office/powerpoint/2010/main" val="137043803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CWD">
      <a:dk1>
        <a:srgbClr val="000000"/>
      </a:dk1>
      <a:lt1>
        <a:srgbClr val="FFFFFF"/>
      </a:lt1>
      <a:dk2>
        <a:srgbClr val="343434"/>
      </a:dk2>
      <a:lt2>
        <a:srgbClr val="E7E6E6"/>
      </a:lt2>
      <a:accent1>
        <a:srgbClr val="07497F"/>
      </a:accent1>
      <a:accent2>
        <a:srgbClr val="90C145"/>
      </a:accent2>
      <a:accent3>
        <a:srgbClr val="A5A5A5"/>
      </a:accent3>
      <a:accent4>
        <a:srgbClr val="07497F"/>
      </a:accent4>
      <a:accent5>
        <a:srgbClr val="2DB7EB"/>
      </a:accent5>
      <a:accent6>
        <a:srgbClr val="90C145"/>
      </a:accent6>
      <a:hlink>
        <a:srgbClr val="2DB7EB"/>
      </a:hlink>
      <a:folHlink>
        <a:srgbClr val="07497F"/>
      </a:folHlink>
    </a:clrScheme>
    <a:fontScheme name="CWD">
      <a:majorFont>
        <a:latin typeface="Raleway Bold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WD Plus_projekt ppt_szablon" id="{2239D7A6-AA9F-46FC-AE3A-396B34F69423}" vid="{46F77A20-2AC0-443F-92E5-D132191E28C1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f49ff4d-a706-4ee4-a1b9-109202d6326c" xsi:nil="true"/>
    <lcf76f155ced4ddcb4097134ff3c332f xmlns="6adb0c23-3fed-412e-be5a-577098e4a71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E7CE990A60E9047BFE5EC82EDAEF19F" ma:contentTypeVersion="16" ma:contentTypeDescription="Utwórz nowy dokument." ma:contentTypeScope="" ma:versionID="c8f4ed269ac6549567a3a5eca1ed26c3">
  <xsd:schema xmlns:xsd="http://www.w3.org/2001/XMLSchema" xmlns:xs="http://www.w3.org/2001/XMLSchema" xmlns:p="http://schemas.microsoft.com/office/2006/metadata/properties" xmlns:ns2="6adb0c23-3fed-412e-be5a-577098e4a715" xmlns:ns3="df49ff4d-a706-4ee4-a1b9-109202d6326c" targetNamespace="http://schemas.microsoft.com/office/2006/metadata/properties" ma:root="true" ma:fieldsID="b4ac4922957faefe1bb359213a8b30b8" ns2:_="" ns3:_="">
    <xsd:import namespace="6adb0c23-3fed-412e-be5a-577098e4a715"/>
    <xsd:import namespace="df49ff4d-a706-4ee4-a1b9-109202d632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db0c23-3fed-412e-be5a-577098e4a7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i obrazów" ma:readOnly="false" ma:fieldId="{5cf76f15-5ced-4ddc-b409-7134ff3c332f}" ma:taxonomyMulti="true" ma:sspId="c75c27e3-948d-411c-9739-2292ede3f0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49ff4d-a706-4ee4-a1b9-109202d6326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78630d2-2a53-415f-8798-968a68e96437}" ma:internalName="TaxCatchAll" ma:showField="CatchAllData" ma:web="df49ff4d-a706-4ee4-a1b9-109202d632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DFF5A2-6977-45A8-BF37-9CE9A151A4A4}">
  <ds:schemaRefs>
    <ds:schemaRef ds:uri="6adb0c23-3fed-412e-be5a-577098e4a715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df49ff4d-a706-4ee4-a1b9-109202d6326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5196F8E-3FC0-476F-849D-D2A20618A5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db0c23-3fed-412e-be5a-577098e4a715"/>
    <ds:schemaRef ds:uri="df49ff4d-a706-4ee4-a1b9-109202d632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9F8B03-E28C-4F0A-BDE4-3CB0183939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CWD Plus_projekt ppt_szablon</Template>
  <TotalTime>3952</TotalTime>
  <Words>2070</Words>
  <Application>Microsoft Office PowerPoint</Application>
  <PresentationFormat>Panoramiczny</PresentationFormat>
  <Paragraphs>195</Paragraphs>
  <Slides>31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7" baseType="lpstr">
      <vt:lpstr>Arial</vt:lpstr>
      <vt:lpstr>Calibri</vt:lpstr>
      <vt:lpstr>Raleway</vt:lpstr>
      <vt:lpstr>Symbol</vt:lpstr>
      <vt:lpstr>Times New Roman</vt:lpstr>
      <vt:lpstr>Motyw pakietu Office</vt:lpstr>
      <vt:lpstr>STRATEGIA ZINTEGROWANE INWESTYCJE TERYTORIALNE Z MODELEM STRUKTURY FUNKCJONALNO – PRZESTRZENNEJ OBSZARU FUNKCJONALNEGO SŁAWNA PROJEKT NA DZIEŃ 13.09.2023 r.</vt:lpstr>
      <vt:lpstr>PROJEKT STRATEGII ZINTEGROWANE INWESTYCJE  TERYTORIALNE Z MODELEM STRUKTURY FUNKCJONALNO – PRZESTRZENNEJ OBSZARU FUNKCJONALNEGO SŁAWNA</vt:lpstr>
      <vt:lpstr>Prezentacja programu PowerPoint</vt:lpstr>
      <vt:lpstr>Synteza diagnozy - SWOT</vt:lpstr>
      <vt:lpstr>Synteza diagnozy - SWOT</vt:lpstr>
      <vt:lpstr>Prezentacja programu PowerPoint</vt:lpstr>
      <vt:lpstr>Potrzeby rozwojowe OF Sławna</vt:lpstr>
      <vt:lpstr>Potrzeby rozwojowe OF Sławna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Model struktury funkcjonalno – przestrzennej  OBSZARY STRATEGICZNEJ INTERWENCJI (OSI)</vt:lpstr>
      <vt:lpstr>OBSZARY STRATEGICZNEJ INTERWENCJI: I OSI Miasta i ośrodki gminne</vt:lpstr>
      <vt:lpstr>OBSZARY STRATEGICZNEJ INTERWENCJI: II OSI -  Pas nadmorski</vt:lpstr>
      <vt:lpstr>OBSZARY STRATEGICZNEJ INTERWENCJI: OSI III - ochrona i wzmacnianie potencjałów obszarów wiejskich</vt:lpstr>
      <vt:lpstr>PROJEKTY PODSTAWOWE FINANSOWANE Z FEPZ 2021-2027 DLA ZIT OF SŁAWNA</vt:lpstr>
      <vt:lpstr>PROJEKTY WARUNKOWE FINANSOWANE Z FEPZ 2021-2027 DLA ZIT OF SŁAWNA</vt:lpstr>
      <vt:lpstr>PROJEKTY FINANSOWANE Z FEPZ 2021-2027 I INNYCH ŹRÓDEŁ</vt:lpstr>
      <vt:lpstr>PROJEKTY PODSTAWOWE FINANSOWANE Z FEPZ 2021-2027 DLA ZIT OF SŁAWNA</vt:lpstr>
      <vt:lpstr>PROJEKTY WARUNKOWE FINANSOWANE Z FEPZ 2021-2027 DLA ZIT OF SŁAWNA</vt:lpstr>
      <vt:lpstr>PROJEKTY FINANSOWANE Z FEPZ 2021-2027 I INNYCH ŹRÓDEŁ</vt:lpstr>
      <vt:lpstr>Prezentacja programu PowerPoint</vt:lpstr>
      <vt:lpstr>ALOKACJA ZIT z FEPZ 2021-2027 DLA PARTNERSTWA OF SŁAWNA</vt:lpstr>
      <vt:lpstr>ALOKACJA ZIT z FEPZ 2021-2027 DLA PARTNERSTWA OF SŁAWNA</vt:lpstr>
      <vt:lpstr>DZIĘKUJEMY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Kamila Łozińska</dc:creator>
  <cp:lastModifiedBy>Izabela Borucinska</cp:lastModifiedBy>
  <cp:revision>128</cp:revision>
  <dcterms:created xsi:type="dcterms:W3CDTF">2022-11-07T11:09:07Z</dcterms:created>
  <dcterms:modified xsi:type="dcterms:W3CDTF">2023-10-19T08:54:35Z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0x010100BE7CE990A60E9047BFE5EC82EDAEF19F</vt:lpwstr>
  </property>
</Properties>
</file>